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7"/>
  </p:notesMasterIdLst>
  <p:sldIdLst>
    <p:sldId id="256" r:id="rId2"/>
    <p:sldId id="257" r:id="rId3"/>
    <p:sldId id="258" r:id="rId4"/>
    <p:sldId id="259" r:id="rId5"/>
    <p:sldId id="260" r:id="rId6"/>
    <p:sldId id="261" r:id="rId7"/>
    <p:sldId id="262" r:id="rId8"/>
    <p:sldId id="290" r:id="rId9"/>
    <p:sldId id="263" r:id="rId10"/>
    <p:sldId id="264" r:id="rId11"/>
    <p:sldId id="265" r:id="rId12"/>
    <p:sldId id="266" r:id="rId13"/>
    <p:sldId id="267" r:id="rId14"/>
    <p:sldId id="268" r:id="rId15"/>
    <p:sldId id="269" r:id="rId16"/>
    <p:sldId id="270" r:id="rId17"/>
    <p:sldId id="271" r:id="rId18"/>
    <p:sldId id="272" r:id="rId19"/>
    <p:sldId id="274" r:id="rId20"/>
    <p:sldId id="275" r:id="rId21"/>
    <p:sldId id="276" r:id="rId22"/>
    <p:sldId id="277" r:id="rId23"/>
    <p:sldId id="278" r:id="rId24"/>
    <p:sldId id="279" r:id="rId25"/>
    <p:sldId id="291" r:id="rId26"/>
    <p:sldId id="280" r:id="rId27"/>
    <p:sldId id="281" r:id="rId28"/>
    <p:sldId id="282" r:id="rId29"/>
    <p:sldId id="283" r:id="rId30"/>
    <p:sldId id="284" r:id="rId31"/>
    <p:sldId id="285" r:id="rId32"/>
    <p:sldId id="288" r:id="rId33"/>
    <p:sldId id="289" r:id="rId34"/>
    <p:sldId id="286" r:id="rId35"/>
    <p:sldId id="287" r:id="rId36"/>
  </p:sldIdLst>
  <p:sldSz cx="9144000" cy="5143500" type="screen16x9"/>
  <p:notesSz cx="6858000" cy="9144000"/>
  <p:embeddedFontLst>
    <p:embeddedFont>
      <p:font typeface="Georgia" panose="02040502050405020303" pitchFamily="18" charset="0"/>
      <p:regular r:id="rId38"/>
      <p:bold r:id="rId39"/>
      <p:italic r:id="rId40"/>
      <p:boldItalic r:id="rId41"/>
    </p:embeddedFont>
    <p:embeddedFont>
      <p:font typeface="Lato" panose="020F0502020204030203" pitchFamily="34" charset="0"/>
      <p:regular r:id="rId42"/>
      <p:bold r:id="rId43"/>
      <p:italic r:id="rId44"/>
      <p:boldItalic r:id="rId45"/>
    </p:embeddedFont>
    <p:embeddedFont>
      <p:font typeface="Montserrat" panose="00000500000000000000" pitchFamily="2" charset="0"/>
      <p:regular r:id="rId46"/>
      <p:bold r:id="rId47"/>
      <p:italic r:id="rId48"/>
      <p:boldItalic r:id="rId49"/>
    </p:embeddedFont>
    <p:embeddedFont>
      <p:font typeface="Roboto Black" panose="02000000000000000000" pitchFamily="2" charset="0"/>
      <p:bold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3d14186611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3d14186611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3d3c9b3460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3d3c9b3460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3d3c9b3460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3d3c9b3460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3d3c9b3460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3d3c9b3460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3d3c9b3460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3d3c9b3460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3d3c9b3460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13d3c9b3460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d3c9b3460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d3c9b3460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3d3c9b3460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3d3c9b3460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3d3c9b3460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13d3c9b3460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3e3beb04d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3e3beb04d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3684ebf4a1_0_6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3684ebf4a1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36e3f49b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36e3f49b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36e3f49bc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36e3f49bc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36e3f49bc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36e3f49bc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36e3f49bc0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136e3f49bc0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36e3f49bc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36e3f49bc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36e3f49bc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36e3f49bc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00855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36e3f49bc0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36e3f49bc0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36e3f49bc0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36e3f49bc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36e3f49bc0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36e3f49bc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36e3f49bc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136e3f49bc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3c43abbbae_3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3c43abbbae_3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36e3f49bc0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136e3f49bc0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36e3f49bc0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136e3f49bc0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3eebf7e4da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3eebf7e4da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3eebf7e4da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3eebf7e4d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3684ebf4a1_0_34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3684ebf4a1_0_3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3c43abbbae_3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3c43abbbae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36e3f49bc0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36e3f49bc0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3d14186611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3d1418661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3eebf7e4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3eebf7e4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170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3eebf7e4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3eebf7e4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217325"/>
            <a:ext cx="6936000" cy="384900"/>
          </a:xfrm>
          <a:prstGeom prst="rect">
            <a:avLst/>
          </a:prstGeom>
        </p:spPr>
        <p:txBody>
          <a:bodyPr spcFirstLastPara="1" wrap="square" lIns="91425" tIns="91425" rIns="91425" bIns="91425" anchor="ctr" anchorCtr="0">
            <a:normAutofit/>
          </a:bodyPr>
          <a:lstStyle>
            <a:lvl1pPr marL="457200" lvl="0" indent="-228600">
              <a:lnSpc>
                <a:spcPct val="14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9.xml"/><Relationship Id="rId5" Type="http://schemas.openxmlformats.org/officeDocument/2006/relationships/image" Target="../media/image46.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9.xm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54.jpg"/></Relationships>
</file>

<file path=ppt/slides/_rels/slide3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247825" y="121075"/>
            <a:ext cx="5431800" cy="162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4200">
                <a:latin typeface="Georgia"/>
                <a:ea typeface="Georgia"/>
                <a:cs typeface="Georgia"/>
                <a:sym typeface="Georgia"/>
              </a:rPr>
              <a:t>Final  Report  for Capstone Project</a:t>
            </a:r>
            <a:endParaRPr sz="2000">
              <a:latin typeface="Georgia"/>
              <a:ea typeface="Georgia"/>
              <a:cs typeface="Georgia"/>
              <a:sym typeface="Georgia"/>
            </a:endParaRPr>
          </a:p>
        </p:txBody>
      </p:sp>
      <p:sp>
        <p:nvSpPr>
          <p:cNvPr id="135" name="Google Shape;135;p13"/>
          <p:cNvSpPr txBox="1">
            <a:spLocks noGrp="1"/>
          </p:cNvSpPr>
          <p:nvPr>
            <p:ph type="subTitle" idx="1"/>
          </p:nvPr>
        </p:nvSpPr>
        <p:spPr>
          <a:xfrm>
            <a:off x="4944650" y="2318700"/>
            <a:ext cx="3470700" cy="50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a:t>Group 11 Jul 21A NLP Project 2:</a:t>
            </a:r>
            <a:endParaRPr sz="1800"/>
          </a:p>
          <a:p>
            <a:pPr marL="0" lvl="0" indent="0" algn="l" rtl="0">
              <a:spcBef>
                <a:spcPts val="0"/>
              </a:spcBef>
              <a:spcAft>
                <a:spcPts val="0"/>
              </a:spcAft>
              <a:buNone/>
            </a:pPr>
            <a:endParaRPr sz="1800">
              <a:latin typeface="Roboto Black"/>
              <a:ea typeface="Roboto Black"/>
              <a:cs typeface="Roboto Black"/>
              <a:sym typeface="Roboto Black"/>
            </a:endParaRPr>
          </a:p>
          <a:p>
            <a:pPr marL="0" lvl="0" indent="0" algn="l" rtl="0">
              <a:spcBef>
                <a:spcPts val="0"/>
              </a:spcBef>
              <a:spcAft>
                <a:spcPts val="0"/>
              </a:spcAft>
              <a:buNone/>
            </a:pPr>
            <a:r>
              <a:rPr lang="en-GB" sz="1800"/>
              <a:t>Submitted By:-</a:t>
            </a:r>
            <a:endParaRPr sz="1800"/>
          </a:p>
          <a:p>
            <a:pPr marL="0" lvl="0" indent="0" algn="l" rtl="0">
              <a:spcBef>
                <a:spcPts val="0"/>
              </a:spcBef>
              <a:spcAft>
                <a:spcPts val="0"/>
              </a:spcAft>
              <a:buNone/>
            </a:pPr>
            <a:r>
              <a:rPr lang="en-GB" sz="1800"/>
              <a:t>1. Bhavadharini Parthasarathy </a:t>
            </a:r>
            <a:endParaRPr sz="1800"/>
          </a:p>
          <a:p>
            <a:pPr marL="0" lvl="0" indent="0" algn="l" rtl="0">
              <a:spcBef>
                <a:spcPts val="0"/>
              </a:spcBef>
              <a:spcAft>
                <a:spcPts val="0"/>
              </a:spcAft>
              <a:buNone/>
            </a:pPr>
            <a:r>
              <a:rPr lang="en-GB" sz="1800"/>
              <a:t>2. Keerthana V Elango</a:t>
            </a:r>
            <a:endParaRPr sz="1800"/>
          </a:p>
          <a:p>
            <a:pPr marL="0" lvl="0" indent="0" algn="l" rtl="0">
              <a:spcBef>
                <a:spcPts val="0"/>
              </a:spcBef>
              <a:spcAft>
                <a:spcPts val="0"/>
              </a:spcAft>
              <a:buNone/>
            </a:pPr>
            <a:r>
              <a:rPr lang="en-GB" sz="1800"/>
              <a:t>3. Surajit Pal </a:t>
            </a:r>
            <a:endParaRPr sz="1800"/>
          </a:p>
          <a:p>
            <a:pPr marL="0" lvl="0" indent="0" algn="l" rtl="0">
              <a:spcBef>
                <a:spcPts val="0"/>
              </a:spcBef>
              <a:spcAft>
                <a:spcPts val="0"/>
              </a:spcAft>
              <a:buNone/>
            </a:pPr>
            <a:r>
              <a:rPr lang="en-GB" sz="1800"/>
              <a:t>4. Vaibhavi Gujar </a:t>
            </a:r>
            <a:endParaRPr sz="1800"/>
          </a:p>
          <a:p>
            <a:pPr marL="0" lvl="0" indent="0" algn="l" rtl="0">
              <a:spcBef>
                <a:spcPts val="0"/>
              </a:spcBef>
              <a:spcAft>
                <a:spcPts val="0"/>
              </a:spcAft>
              <a:buNone/>
            </a:pPr>
            <a:r>
              <a:rPr lang="en-GB" sz="1800"/>
              <a:t>5. Prajual Gupta </a:t>
            </a:r>
            <a:endParaRPr sz="1800"/>
          </a:p>
          <a:p>
            <a:pPr marL="0" lvl="0" indent="0" algn="l" rtl="0">
              <a:spcBef>
                <a:spcPts val="0"/>
              </a:spcBef>
              <a:spcAft>
                <a:spcPts val="0"/>
              </a:spcAft>
              <a:buNone/>
            </a:pPr>
            <a:r>
              <a:rPr lang="en-GB" sz="1800"/>
              <a:t>6. Prachi Sangram Pawar</a:t>
            </a:r>
            <a:endParaRPr sz="1800"/>
          </a:p>
        </p:txBody>
      </p:sp>
      <p:sp>
        <p:nvSpPr>
          <p:cNvPr id="136" name="Google Shape;136;p13"/>
          <p:cNvSpPr txBox="1"/>
          <p:nvPr/>
        </p:nvSpPr>
        <p:spPr>
          <a:xfrm>
            <a:off x="4944650" y="1786438"/>
            <a:ext cx="22062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000">
                <a:solidFill>
                  <a:schemeClr val="lt1"/>
                </a:solidFill>
                <a:latin typeface="Georgia"/>
                <a:ea typeface="Georgia"/>
                <a:cs typeface="Georgia"/>
                <a:sym typeface="Georgia"/>
              </a:rPr>
              <a:t>Date-24-07-2022</a:t>
            </a:r>
            <a:endParaRPr sz="2000">
              <a:solidFill>
                <a:schemeClr val="lt1"/>
              </a:solidFill>
              <a:latin typeface="Georgia"/>
              <a:ea typeface="Georgia"/>
              <a:cs typeface="Georgia"/>
              <a:sym typeface="Georgia"/>
            </a:endParaRPr>
          </a:p>
        </p:txBody>
      </p:sp>
      <p:sp>
        <p:nvSpPr>
          <p:cNvPr id="137" name="Google Shape;137;p13"/>
          <p:cNvSpPr txBox="1"/>
          <p:nvPr/>
        </p:nvSpPr>
        <p:spPr>
          <a:xfrm>
            <a:off x="239575" y="3578950"/>
            <a:ext cx="27951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a:solidFill>
                  <a:schemeClr val="lt1"/>
                </a:solidFill>
                <a:latin typeface="Georgia"/>
                <a:ea typeface="Georgia"/>
                <a:cs typeface="Georgia"/>
                <a:sym typeface="Georgia"/>
              </a:rPr>
              <a:t>NLP based Chatbot on Industrial Safety.</a:t>
            </a:r>
            <a:endParaRPr sz="2400">
              <a:solidFill>
                <a:schemeClr val="lt1"/>
              </a:solidFill>
              <a:latin typeface="Georgia"/>
              <a:ea typeface="Georgia"/>
              <a:cs typeface="Georgia"/>
              <a:sym typeface="Georgia"/>
            </a:endParaRPr>
          </a:p>
        </p:txBody>
      </p:sp>
    </p:spTree>
  </p:cSld>
  <p:clrMapOvr>
    <a:masterClrMapping/>
  </p:clrMapOvr>
  <mc:AlternateContent xmlns:mc="http://schemas.openxmlformats.org/markup-compatibility/2006" xmlns:p14="http://schemas.microsoft.com/office/powerpoint/2010/main">
    <mc:Choice Requires="p14">
      <p:transition p14:dur="4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1"/>
          <p:cNvSpPr txBox="1">
            <a:spLocks noGrp="1"/>
          </p:cNvSpPr>
          <p:nvPr>
            <p:ph type="body" idx="1"/>
          </p:nvPr>
        </p:nvSpPr>
        <p:spPr>
          <a:xfrm>
            <a:off x="171450" y="217325"/>
            <a:ext cx="8711700" cy="384900"/>
          </a:xfrm>
          <a:prstGeom prst="rect">
            <a:avLst/>
          </a:prstGeom>
        </p:spPr>
        <p:txBody>
          <a:bodyPr spcFirstLastPara="1" wrap="square" lIns="91425" tIns="91425" rIns="91425" bIns="91425" anchor="ctr" anchorCtr="0">
            <a:noAutofit/>
          </a:bodyPr>
          <a:lstStyle/>
          <a:p>
            <a:pPr marL="0" lvl="0" indent="0" algn="l" rtl="0">
              <a:spcBef>
                <a:spcPts val="0"/>
              </a:spcBef>
              <a:spcAft>
                <a:spcPts val="600"/>
              </a:spcAft>
              <a:buNone/>
            </a:pPr>
            <a:r>
              <a:rPr lang="en-GB" sz="1500" b="1" u="sng">
                <a:solidFill>
                  <a:schemeClr val="lt2"/>
                </a:solidFill>
                <a:latin typeface="Georgia"/>
                <a:ea typeface="Georgia"/>
                <a:cs typeface="Georgia"/>
                <a:sym typeface="Georgia"/>
              </a:rPr>
              <a:t>Feature Engineering : </a:t>
            </a:r>
            <a:endParaRPr sz="1500" b="1" u="sng">
              <a:solidFill>
                <a:schemeClr val="lt2"/>
              </a:solidFill>
              <a:latin typeface="Georgia"/>
              <a:ea typeface="Georgia"/>
              <a:cs typeface="Georgia"/>
              <a:sym typeface="Georgia"/>
            </a:endParaRPr>
          </a:p>
        </p:txBody>
      </p:sp>
      <p:sp>
        <p:nvSpPr>
          <p:cNvPr id="189" name="Google Shape;189;p21"/>
          <p:cNvSpPr txBox="1"/>
          <p:nvPr/>
        </p:nvSpPr>
        <p:spPr>
          <a:xfrm>
            <a:off x="332175" y="878675"/>
            <a:ext cx="8550900" cy="4140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Georgia"/>
              <a:buChar char="★"/>
            </a:pPr>
            <a:r>
              <a:rPr lang="en-GB" sz="1500" u="sng">
                <a:solidFill>
                  <a:schemeClr val="lt1"/>
                </a:solidFill>
                <a:latin typeface="Georgia"/>
                <a:ea typeface="Georgia"/>
                <a:cs typeface="Georgia"/>
                <a:sym typeface="Georgia"/>
              </a:rPr>
              <a:t>Bag OF words </a:t>
            </a:r>
            <a:r>
              <a:rPr lang="en-GB">
                <a:solidFill>
                  <a:schemeClr val="lt1"/>
                </a:solidFill>
                <a:latin typeface="Georgia"/>
                <a:ea typeface="Georgia"/>
                <a:cs typeface="Georgia"/>
                <a:sym typeface="Georgia"/>
              </a:rPr>
              <a:t>: It shows how many times a word is occurred in the Document.</a:t>
            </a:r>
            <a:endParaRPr>
              <a:solidFill>
                <a:schemeClr val="lt1"/>
              </a:solidFill>
              <a:latin typeface="Georgia"/>
              <a:ea typeface="Georgia"/>
              <a:cs typeface="Georgia"/>
              <a:sym typeface="Georgia"/>
            </a:endParaRPr>
          </a:p>
          <a:p>
            <a:pPr marL="457200" lvl="0" indent="0" algn="l" rtl="0">
              <a:spcBef>
                <a:spcPts val="0"/>
              </a:spcBef>
              <a:spcAft>
                <a:spcPts val="0"/>
              </a:spcAft>
              <a:buNone/>
            </a:pPr>
            <a:endParaRPr>
              <a:solidFill>
                <a:schemeClr val="lt1"/>
              </a:solidFill>
              <a:latin typeface="Georgia"/>
              <a:ea typeface="Georgia"/>
              <a:cs typeface="Georgia"/>
              <a:sym typeface="Georgia"/>
            </a:endParaRPr>
          </a:p>
          <a:p>
            <a:pPr marL="457200" lvl="0" indent="-323850" algn="l" rtl="0">
              <a:spcBef>
                <a:spcPts val="0"/>
              </a:spcBef>
              <a:spcAft>
                <a:spcPts val="0"/>
              </a:spcAft>
              <a:buClr>
                <a:schemeClr val="lt1"/>
              </a:buClr>
              <a:buSzPts val="1500"/>
              <a:buFont typeface="Georgia"/>
              <a:buChar char="★"/>
            </a:pPr>
            <a:r>
              <a:rPr lang="en-GB" sz="1500" u="sng">
                <a:solidFill>
                  <a:schemeClr val="lt1"/>
                </a:solidFill>
                <a:latin typeface="Georgia"/>
                <a:ea typeface="Georgia"/>
                <a:cs typeface="Georgia"/>
                <a:sym typeface="Georgia"/>
              </a:rPr>
              <a:t>TF-IDF : </a:t>
            </a:r>
            <a:r>
              <a:rPr lang="en-GB">
                <a:solidFill>
                  <a:schemeClr val="lt1"/>
                </a:solidFill>
                <a:latin typeface="Georgia"/>
                <a:ea typeface="Georgia"/>
                <a:cs typeface="Georgia"/>
                <a:sym typeface="Georgia"/>
              </a:rPr>
              <a:t>which stands for term frequency — inverse document frequency, is a scoring measure widely used in information retrieval (IR) or summarization. TF-IDF is intended to reflect how relevant a term is in a given document.</a:t>
            </a:r>
            <a:endParaRPr sz="1300">
              <a:solidFill>
                <a:schemeClr val="lt1"/>
              </a:solidFill>
              <a:latin typeface="Georgia"/>
              <a:ea typeface="Georgia"/>
              <a:cs typeface="Georgia"/>
              <a:sym typeface="Georgia"/>
            </a:endParaRPr>
          </a:p>
          <a:p>
            <a:pPr marL="457200" lvl="0" indent="0" algn="l" rtl="0">
              <a:spcBef>
                <a:spcPts val="0"/>
              </a:spcBef>
              <a:spcAft>
                <a:spcPts val="0"/>
              </a:spcAft>
              <a:buNone/>
            </a:pPr>
            <a:endParaRPr>
              <a:solidFill>
                <a:schemeClr val="lt1"/>
              </a:solidFill>
              <a:latin typeface="Georgia"/>
              <a:ea typeface="Georgia"/>
              <a:cs typeface="Georgia"/>
              <a:sym typeface="Georgia"/>
            </a:endParaRPr>
          </a:p>
          <a:p>
            <a:pPr marL="457200" lvl="0" indent="-323850" algn="l" rtl="0">
              <a:spcBef>
                <a:spcPts val="0"/>
              </a:spcBef>
              <a:spcAft>
                <a:spcPts val="0"/>
              </a:spcAft>
              <a:buClr>
                <a:schemeClr val="lt1"/>
              </a:buClr>
              <a:buSzPts val="1500"/>
              <a:buFont typeface="Georgia"/>
              <a:buChar char="★"/>
            </a:pPr>
            <a:r>
              <a:rPr lang="en-GB" sz="1500" u="sng">
                <a:solidFill>
                  <a:schemeClr val="lt1"/>
                </a:solidFill>
                <a:latin typeface="Georgia"/>
                <a:ea typeface="Georgia"/>
                <a:cs typeface="Georgia"/>
                <a:sym typeface="Georgia"/>
              </a:rPr>
              <a:t>Word2Vec Embeddings: </a:t>
            </a:r>
            <a:r>
              <a:rPr lang="en-GB">
                <a:solidFill>
                  <a:schemeClr val="lt1"/>
                </a:solidFill>
                <a:latin typeface="Georgia"/>
                <a:ea typeface="Georgia"/>
                <a:cs typeface="Georgia"/>
                <a:sym typeface="Georgia"/>
              </a:rPr>
              <a:t>This tool(Word2Vec) provides an efficient implementation of the continuous bag-of-words and skip-gram architectures for computing vector representations of words. The word2vec tool takes a text corpus as input and produces the word vectors as output. It first constructs a vocabulary from the training text data and then learns vector representation of words. Converting the words back to the sentence form for modelling</a:t>
            </a:r>
            <a:endParaRPr>
              <a:solidFill>
                <a:schemeClr val="lt1"/>
              </a:solidFill>
              <a:latin typeface="Georgia"/>
              <a:ea typeface="Georgia"/>
              <a:cs typeface="Georgia"/>
              <a:sym typeface="Georgia"/>
            </a:endParaRPr>
          </a:p>
          <a:p>
            <a:pPr marL="457200" lvl="0" indent="0" algn="l" rtl="0">
              <a:spcBef>
                <a:spcPts val="0"/>
              </a:spcBef>
              <a:spcAft>
                <a:spcPts val="0"/>
              </a:spcAft>
              <a:buNone/>
            </a:pPr>
            <a:endParaRPr sz="1500" u="sng">
              <a:solidFill>
                <a:schemeClr val="lt1"/>
              </a:solidFill>
              <a:latin typeface="Georgia"/>
              <a:ea typeface="Georgia"/>
              <a:cs typeface="Georgia"/>
              <a:sym typeface="Georgia"/>
            </a:endParaRPr>
          </a:p>
          <a:p>
            <a:pPr marL="457200" lvl="0" indent="-323850" algn="l" rtl="0">
              <a:spcBef>
                <a:spcPts val="0"/>
              </a:spcBef>
              <a:spcAft>
                <a:spcPts val="0"/>
              </a:spcAft>
              <a:buClr>
                <a:schemeClr val="lt1"/>
              </a:buClr>
              <a:buSzPts val="1500"/>
              <a:buFont typeface="Georgia"/>
              <a:buChar char="★"/>
            </a:pPr>
            <a:r>
              <a:rPr lang="en-GB" sz="1500" u="sng">
                <a:solidFill>
                  <a:schemeClr val="lt1"/>
                </a:solidFill>
                <a:latin typeface="Georgia"/>
                <a:ea typeface="Georgia"/>
                <a:cs typeface="Georgia"/>
                <a:sym typeface="Georgia"/>
              </a:rPr>
              <a:t>Skipgram: </a:t>
            </a:r>
            <a:r>
              <a:rPr lang="en-GB">
                <a:solidFill>
                  <a:schemeClr val="lt1"/>
                </a:solidFill>
                <a:latin typeface="Georgia"/>
                <a:ea typeface="Georgia"/>
                <a:cs typeface="Georgia"/>
                <a:sym typeface="Georgia"/>
              </a:rPr>
              <a:t> Skip-gram is used to predict the context word for a given target word.Converting the words back to the sentence form for modelling</a:t>
            </a:r>
            <a:endParaRPr u="sng">
              <a:solidFill>
                <a:schemeClr val="lt1"/>
              </a:solidFill>
              <a:latin typeface="Georgia"/>
              <a:ea typeface="Georgia"/>
              <a:cs typeface="Georgia"/>
              <a:sym typeface="Georgia"/>
            </a:endParaRPr>
          </a:p>
          <a:p>
            <a:pPr marL="0" lvl="0" indent="0" algn="l" rtl="0">
              <a:spcBef>
                <a:spcPts val="0"/>
              </a:spcBef>
              <a:spcAft>
                <a:spcPts val="0"/>
              </a:spcAft>
              <a:buNone/>
            </a:pPr>
            <a:endParaRPr u="sng">
              <a:solidFill>
                <a:schemeClr val="lt1"/>
              </a:solidFill>
              <a:latin typeface="Georgia"/>
              <a:ea typeface="Georgia"/>
              <a:cs typeface="Georgia"/>
              <a:sym typeface="Georgia"/>
            </a:endParaRPr>
          </a:p>
          <a:p>
            <a:pPr marL="457200" lvl="0" indent="-323850" algn="l" rtl="0">
              <a:spcBef>
                <a:spcPts val="0"/>
              </a:spcBef>
              <a:spcAft>
                <a:spcPts val="0"/>
              </a:spcAft>
              <a:buClr>
                <a:schemeClr val="lt1"/>
              </a:buClr>
              <a:buSzPts val="1500"/>
              <a:buFont typeface="Georgia"/>
              <a:buChar char="★"/>
            </a:pPr>
            <a:r>
              <a:rPr lang="en-GB" sz="1500" u="sng">
                <a:solidFill>
                  <a:schemeClr val="lt1"/>
                </a:solidFill>
                <a:latin typeface="Georgia"/>
                <a:ea typeface="Georgia"/>
                <a:cs typeface="Georgia"/>
                <a:sym typeface="Georgia"/>
              </a:rPr>
              <a:t>Fasttext: </a:t>
            </a:r>
            <a:r>
              <a:rPr lang="en-GB">
                <a:solidFill>
                  <a:schemeClr val="lt1"/>
                </a:solidFill>
                <a:latin typeface="Georgia"/>
                <a:ea typeface="Georgia"/>
                <a:cs typeface="Georgia"/>
                <a:sym typeface="Georgia"/>
              </a:rPr>
              <a:t>FastText is a library created by the Facebook Research Team for efficient learning of word representations and sentence classification</a:t>
            </a:r>
            <a:endParaRPr>
              <a:solidFill>
                <a:schemeClr val="lt1"/>
              </a:solidFill>
              <a:latin typeface="Georgia"/>
              <a:ea typeface="Georgia"/>
              <a:cs typeface="Georgia"/>
              <a:sym typeface="Georgia"/>
            </a:endParaRPr>
          </a:p>
          <a:p>
            <a:pPr marL="0" lvl="0" indent="0" algn="l" rtl="0">
              <a:spcBef>
                <a:spcPts val="0"/>
              </a:spcBef>
              <a:spcAft>
                <a:spcPts val="0"/>
              </a:spcAft>
              <a:buNone/>
            </a:pPr>
            <a:endParaRPr sz="1300">
              <a:solidFill>
                <a:schemeClr val="l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2"/>
          <p:cNvSpPr txBox="1">
            <a:spLocks noGrp="1"/>
          </p:cNvSpPr>
          <p:nvPr>
            <p:ph type="body" idx="1"/>
          </p:nvPr>
        </p:nvSpPr>
        <p:spPr>
          <a:xfrm>
            <a:off x="137775" y="70375"/>
            <a:ext cx="4371900" cy="2115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sz="1500" u="sng">
                <a:latin typeface="Georgia"/>
                <a:ea typeface="Georgia"/>
                <a:cs typeface="Georgia"/>
                <a:sym typeface="Georgia"/>
              </a:rPr>
              <a:t> Create Training and Test Set:</a:t>
            </a:r>
            <a:endParaRPr sz="1500" u="sng">
              <a:latin typeface="Georgia"/>
              <a:ea typeface="Georgia"/>
              <a:cs typeface="Georgia"/>
              <a:sym typeface="Georgia"/>
            </a:endParaRPr>
          </a:p>
          <a:p>
            <a:pPr marL="457200" lvl="0" indent="-311150" algn="l" rtl="0">
              <a:spcBef>
                <a:spcPts val="600"/>
              </a:spcBef>
              <a:spcAft>
                <a:spcPts val="0"/>
              </a:spcAft>
              <a:buSzPts val="1300"/>
              <a:buFont typeface="Georgia"/>
              <a:buAutoNum type="arabicPeriod"/>
            </a:pPr>
            <a:r>
              <a:rPr lang="en-GB">
                <a:latin typeface="Georgia"/>
                <a:ea typeface="Georgia"/>
                <a:cs typeface="Georgia"/>
                <a:sym typeface="Georgia"/>
              </a:rPr>
              <a:t>Shape of Train Data  x_train, y-train =334</a:t>
            </a:r>
            <a:endParaRPr>
              <a:latin typeface="Georgia"/>
              <a:ea typeface="Georgia"/>
              <a:cs typeface="Georgia"/>
              <a:sym typeface="Georgia"/>
            </a:endParaRPr>
          </a:p>
          <a:p>
            <a:pPr marL="457200" lvl="0" indent="-311150" algn="l" rtl="0">
              <a:spcBef>
                <a:spcPts val="0"/>
              </a:spcBef>
              <a:spcAft>
                <a:spcPts val="0"/>
              </a:spcAft>
              <a:buSzPts val="1300"/>
              <a:buFont typeface="Georgia"/>
              <a:buAutoNum type="arabicPeriod"/>
            </a:pPr>
            <a:r>
              <a:rPr lang="en-GB">
                <a:latin typeface="Georgia"/>
                <a:ea typeface="Georgia"/>
                <a:cs typeface="Georgia"/>
                <a:sym typeface="Georgia"/>
              </a:rPr>
              <a:t>Shape of Test Data x_test, y_test =84</a:t>
            </a:r>
            <a:endParaRPr>
              <a:latin typeface="Georgia"/>
              <a:ea typeface="Georgia"/>
              <a:cs typeface="Georgia"/>
              <a:sym typeface="Georgia"/>
            </a:endParaRPr>
          </a:p>
          <a:p>
            <a:pPr marL="0" lvl="0" indent="0" algn="l" rtl="0">
              <a:spcBef>
                <a:spcPts val="600"/>
              </a:spcBef>
              <a:spcAft>
                <a:spcPts val="600"/>
              </a:spcAft>
              <a:buNone/>
            </a:pPr>
            <a:endParaRPr/>
          </a:p>
        </p:txBody>
      </p:sp>
      <p:pic>
        <p:nvPicPr>
          <p:cNvPr id="195" name="Google Shape;195;p22"/>
          <p:cNvPicPr preferRelativeResize="0"/>
          <p:nvPr/>
        </p:nvPicPr>
        <p:blipFill rotWithShape="1">
          <a:blip r:embed="rId3">
            <a:alphaModFix/>
          </a:blip>
          <a:srcRect t="25766" r="46780" b="12444"/>
          <a:stretch/>
        </p:blipFill>
        <p:spPr>
          <a:xfrm>
            <a:off x="262650" y="1754300"/>
            <a:ext cx="7076050" cy="2681975"/>
          </a:xfrm>
          <a:prstGeom prst="rect">
            <a:avLst/>
          </a:prstGeom>
          <a:noFill/>
          <a:ln>
            <a:noFill/>
          </a:ln>
        </p:spPr>
      </p:pic>
      <p:sp>
        <p:nvSpPr>
          <p:cNvPr id="196" name="Google Shape;196;p22"/>
          <p:cNvSpPr txBox="1"/>
          <p:nvPr/>
        </p:nvSpPr>
        <p:spPr>
          <a:xfrm>
            <a:off x="477600" y="1708375"/>
            <a:ext cx="4151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3"/>
          <p:cNvSpPr txBox="1"/>
          <p:nvPr/>
        </p:nvSpPr>
        <p:spPr>
          <a:xfrm>
            <a:off x="119400" y="146950"/>
            <a:ext cx="9024600" cy="484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u="sng">
                <a:solidFill>
                  <a:schemeClr val="lt1"/>
                </a:solidFill>
                <a:latin typeface="Georgia"/>
                <a:ea typeface="Georgia"/>
                <a:cs typeface="Georgia"/>
                <a:sym typeface="Georgia"/>
              </a:rPr>
              <a:t>Design, train and test machine learning classifiers</a:t>
            </a:r>
            <a:endParaRPr sz="1500" u="sng">
              <a:solidFill>
                <a:schemeClr val="lt1"/>
              </a:solidFill>
              <a:latin typeface="Georgia"/>
              <a:ea typeface="Georgia"/>
              <a:cs typeface="Georgia"/>
              <a:sym typeface="Georgia"/>
            </a:endParaRPr>
          </a:p>
          <a:p>
            <a:pPr marL="0" lvl="0" indent="0" algn="l" rtl="0">
              <a:spcBef>
                <a:spcPts val="0"/>
              </a:spcBef>
              <a:spcAft>
                <a:spcPts val="0"/>
              </a:spcAft>
              <a:buNone/>
            </a:pPr>
            <a:r>
              <a:rPr lang="en-GB" sz="1500" u="sng">
                <a:solidFill>
                  <a:schemeClr val="lt1"/>
                </a:solidFill>
                <a:latin typeface="Georgia"/>
                <a:ea typeface="Georgia"/>
                <a:cs typeface="Georgia"/>
                <a:sym typeface="Georgia"/>
              </a:rPr>
              <a:t>Build classifier Models.</a:t>
            </a:r>
            <a:endParaRPr sz="1500" u="sng">
              <a:solidFill>
                <a:schemeClr val="lt1"/>
              </a:solidFill>
              <a:latin typeface="Georgia"/>
              <a:ea typeface="Georgia"/>
              <a:cs typeface="Georgia"/>
              <a:sym typeface="Georgia"/>
            </a:endParaRPr>
          </a:p>
          <a:p>
            <a:pPr marL="0" lvl="0" indent="0" algn="l" rtl="0">
              <a:spcBef>
                <a:spcPts val="0"/>
              </a:spcBef>
              <a:spcAft>
                <a:spcPts val="0"/>
              </a:spcAft>
              <a:buNone/>
            </a:pPr>
            <a:endParaRPr>
              <a:solidFill>
                <a:schemeClr val="lt1"/>
              </a:solidFill>
              <a:latin typeface="Lato"/>
              <a:ea typeface="Lato"/>
              <a:cs typeface="Lato"/>
              <a:sym typeface="Lato"/>
            </a:endParaRPr>
          </a:p>
          <a:p>
            <a:pPr marL="457200" lvl="0" indent="-311150" algn="l" rtl="0">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Using BOW Vectorizer :</a:t>
            </a:r>
            <a:endParaRPr sz="1300">
              <a:solidFill>
                <a:schemeClr val="lt1"/>
              </a:solidFill>
              <a:latin typeface="Lato"/>
              <a:ea typeface="Lato"/>
              <a:cs typeface="Lato"/>
              <a:sym typeface="Lato"/>
            </a:endParaRPr>
          </a:p>
          <a:p>
            <a:pPr marL="457200" lvl="0" indent="0" algn="l" rtl="0">
              <a:spcBef>
                <a:spcPts val="0"/>
              </a:spcBef>
              <a:spcAft>
                <a:spcPts val="0"/>
              </a:spcAft>
              <a:buNone/>
            </a:pPr>
            <a:endParaRPr sz="1300">
              <a:solidFill>
                <a:schemeClr val="lt1"/>
              </a:solidFill>
              <a:latin typeface="Lato"/>
              <a:ea typeface="Lato"/>
              <a:cs typeface="Lato"/>
              <a:sym typeface="Lato"/>
            </a:endParaRPr>
          </a:p>
          <a:p>
            <a:pPr marL="0" lvl="0" indent="0" algn="l" rtl="0">
              <a:spcBef>
                <a:spcPts val="0"/>
              </a:spcBef>
              <a:spcAft>
                <a:spcPts val="0"/>
              </a:spcAft>
              <a:buNone/>
            </a:pPr>
            <a:r>
              <a:rPr lang="en-GB" sz="1300">
                <a:solidFill>
                  <a:schemeClr val="lt1"/>
                </a:solidFill>
                <a:latin typeface="Lato"/>
                <a:ea typeface="Lato"/>
                <a:cs typeface="Lato"/>
                <a:sym typeface="Lato"/>
              </a:rPr>
              <a:t>  KNN performs best that all</a:t>
            </a:r>
            <a:endParaRPr sz="1300">
              <a:solidFill>
                <a:schemeClr val="lt1"/>
              </a:solidFill>
              <a:latin typeface="Lato"/>
              <a:ea typeface="Lato"/>
              <a:cs typeface="Lato"/>
              <a:sym typeface="Lato"/>
            </a:endParaRPr>
          </a:p>
          <a:p>
            <a:pPr marL="0" lvl="0" indent="0" algn="l" rtl="0">
              <a:spcBef>
                <a:spcPts val="0"/>
              </a:spcBef>
              <a:spcAft>
                <a:spcPts val="0"/>
              </a:spcAft>
              <a:buNone/>
            </a:pPr>
            <a:r>
              <a:rPr lang="en-GB" sz="1300">
                <a:solidFill>
                  <a:schemeClr val="lt1"/>
                </a:solidFill>
                <a:latin typeface="Lato"/>
                <a:ea typeface="Lato"/>
                <a:cs typeface="Lato"/>
                <a:sym typeface="Lato"/>
              </a:rPr>
              <a:t> other models because it is not overfitting</a:t>
            </a:r>
            <a:endParaRPr sz="1300">
              <a:solidFill>
                <a:schemeClr val="lt1"/>
              </a:solidFill>
              <a:latin typeface="Lato"/>
              <a:ea typeface="Lato"/>
              <a:cs typeface="Lato"/>
              <a:sym typeface="Lato"/>
            </a:endParaRPr>
          </a:p>
          <a:p>
            <a:pPr marL="0" lvl="0" indent="0" algn="l" rtl="0">
              <a:spcBef>
                <a:spcPts val="0"/>
              </a:spcBef>
              <a:spcAft>
                <a:spcPts val="0"/>
              </a:spcAft>
              <a:buNone/>
            </a:pPr>
            <a:r>
              <a:rPr lang="en-GB" sz="1300">
                <a:solidFill>
                  <a:schemeClr val="lt1"/>
                </a:solidFill>
                <a:latin typeface="Lato"/>
                <a:ea typeface="Lato"/>
                <a:cs typeface="Lato"/>
                <a:sym typeface="Lato"/>
              </a:rPr>
              <a:t> And the Test accuracy increases. </a:t>
            </a:r>
            <a:endParaRPr sz="1300">
              <a:solidFill>
                <a:schemeClr val="lt1"/>
              </a:solidFill>
              <a:latin typeface="Lato"/>
              <a:ea typeface="Lato"/>
              <a:cs typeface="Lato"/>
              <a:sym typeface="Lato"/>
            </a:endParaRPr>
          </a:p>
          <a:p>
            <a:pPr marL="0" lvl="0" indent="0" algn="l" rtl="0">
              <a:spcBef>
                <a:spcPts val="0"/>
              </a:spcBef>
              <a:spcAft>
                <a:spcPts val="0"/>
              </a:spcAft>
              <a:buNone/>
            </a:pPr>
            <a:endParaRPr sz="1300">
              <a:solidFill>
                <a:schemeClr val="lt1"/>
              </a:solidFill>
              <a:latin typeface="Lato"/>
              <a:ea typeface="Lato"/>
              <a:cs typeface="Lato"/>
              <a:sym typeface="Lato"/>
            </a:endParaRPr>
          </a:p>
          <a:p>
            <a:pPr marL="0" lvl="0" indent="0" algn="l" rtl="0">
              <a:spcBef>
                <a:spcPts val="0"/>
              </a:spcBef>
              <a:spcAft>
                <a:spcPts val="0"/>
              </a:spcAft>
              <a:buNone/>
            </a:pPr>
            <a:endParaRPr sz="1300">
              <a:solidFill>
                <a:schemeClr val="lt1"/>
              </a:solidFill>
              <a:latin typeface="Lato"/>
              <a:ea typeface="Lato"/>
              <a:cs typeface="Lato"/>
              <a:sym typeface="Lato"/>
            </a:endParaRPr>
          </a:p>
          <a:p>
            <a:pPr marL="0" lvl="0" indent="0" algn="l" rtl="0">
              <a:spcBef>
                <a:spcPts val="0"/>
              </a:spcBef>
              <a:spcAft>
                <a:spcPts val="0"/>
              </a:spcAft>
              <a:buNone/>
            </a:pPr>
            <a:r>
              <a:rPr lang="en-GB" sz="1500" u="sng">
                <a:solidFill>
                  <a:schemeClr val="lt1"/>
                </a:solidFill>
                <a:latin typeface="Georgia"/>
                <a:ea typeface="Georgia"/>
                <a:cs typeface="Georgia"/>
                <a:sym typeface="Georgia"/>
              </a:rPr>
              <a:t>Hyperparameter tuning for BOW </a:t>
            </a:r>
            <a:endParaRPr sz="1500" u="sng">
              <a:solidFill>
                <a:schemeClr val="lt1"/>
              </a:solidFill>
              <a:latin typeface="Georgia"/>
              <a:ea typeface="Georgia"/>
              <a:cs typeface="Georgia"/>
              <a:sym typeface="Georgia"/>
            </a:endParaRPr>
          </a:p>
          <a:p>
            <a:pPr marL="0" lvl="0" indent="0" algn="l" rtl="0">
              <a:spcBef>
                <a:spcPts val="0"/>
              </a:spcBef>
              <a:spcAft>
                <a:spcPts val="0"/>
              </a:spcAft>
              <a:buNone/>
            </a:pPr>
            <a:endParaRPr sz="1500" u="sng">
              <a:solidFill>
                <a:schemeClr val="lt1"/>
              </a:solidFill>
              <a:latin typeface="Georgia"/>
              <a:ea typeface="Georgia"/>
              <a:cs typeface="Georgia"/>
              <a:sym typeface="Georgia"/>
            </a:endParaRPr>
          </a:p>
          <a:p>
            <a:pPr marL="0" lvl="0" indent="0" algn="l" rtl="0">
              <a:spcBef>
                <a:spcPts val="0"/>
              </a:spcBef>
              <a:spcAft>
                <a:spcPts val="0"/>
              </a:spcAft>
              <a:buNone/>
            </a:pPr>
            <a:r>
              <a:rPr lang="en-GB" sz="1300">
                <a:solidFill>
                  <a:schemeClr val="lt1"/>
                </a:solidFill>
                <a:latin typeface="Georgia"/>
                <a:ea typeface="Georgia"/>
                <a:cs typeface="Georgia"/>
                <a:sym typeface="Georgia"/>
              </a:rPr>
              <a:t> As we can see overfitting is being improved</a:t>
            </a:r>
            <a:endParaRPr sz="1300">
              <a:solidFill>
                <a:schemeClr val="lt1"/>
              </a:solidFill>
              <a:latin typeface="Georgia"/>
              <a:ea typeface="Georgia"/>
              <a:cs typeface="Georgia"/>
              <a:sym typeface="Georgia"/>
            </a:endParaRPr>
          </a:p>
          <a:p>
            <a:pPr marL="0" lvl="0" indent="0" algn="l" rtl="0">
              <a:spcBef>
                <a:spcPts val="0"/>
              </a:spcBef>
              <a:spcAft>
                <a:spcPts val="0"/>
              </a:spcAft>
              <a:buNone/>
            </a:pPr>
            <a:r>
              <a:rPr lang="en-GB" sz="1300">
                <a:solidFill>
                  <a:schemeClr val="lt1"/>
                </a:solidFill>
                <a:latin typeface="Georgia"/>
                <a:ea typeface="Georgia"/>
                <a:cs typeface="Georgia"/>
                <a:sym typeface="Georgia"/>
              </a:rPr>
              <a:t>  and still KNN performs Better.</a:t>
            </a:r>
            <a:endParaRPr sz="1300">
              <a:solidFill>
                <a:schemeClr val="lt1"/>
              </a:solidFill>
              <a:latin typeface="Georgia"/>
              <a:ea typeface="Georgia"/>
              <a:cs typeface="Georgia"/>
              <a:sym typeface="Georgia"/>
            </a:endParaRPr>
          </a:p>
        </p:txBody>
      </p:sp>
      <p:pic>
        <p:nvPicPr>
          <p:cNvPr id="3" name="Picture 2">
            <a:extLst>
              <a:ext uri="{FF2B5EF4-FFF2-40B4-BE49-F238E27FC236}">
                <a16:creationId xmlns:a16="http://schemas.microsoft.com/office/drawing/2014/main" id="{705C2408-44DB-AED1-557B-F4E699998263}"/>
              </a:ext>
            </a:extLst>
          </p:cNvPr>
          <p:cNvPicPr>
            <a:picLocks noChangeAspect="1"/>
          </p:cNvPicPr>
          <p:nvPr/>
        </p:nvPicPr>
        <p:blipFill>
          <a:blip r:embed="rId3"/>
          <a:stretch>
            <a:fillRect/>
          </a:stretch>
        </p:blipFill>
        <p:spPr>
          <a:xfrm>
            <a:off x="3391760" y="606563"/>
            <a:ext cx="5632840" cy="1909700"/>
          </a:xfrm>
          <a:prstGeom prst="rect">
            <a:avLst/>
          </a:prstGeom>
        </p:spPr>
      </p:pic>
      <p:pic>
        <p:nvPicPr>
          <p:cNvPr id="5" name="Picture 4">
            <a:extLst>
              <a:ext uri="{FF2B5EF4-FFF2-40B4-BE49-F238E27FC236}">
                <a16:creationId xmlns:a16="http://schemas.microsoft.com/office/drawing/2014/main" id="{D641C644-50E9-87F6-9CB2-EFA62FE6E415}"/>
              </a:ext>
            </a:extLst>
          </p:cNvPr>
          <p:cNvPicPr>
            <a:picLocks noChangeAspect="1"/>
          </p:cNvPicPr>
          <p:nvPr/>
        </p:nvPicPr>
        <p:blipFill>
          <a:blip r:embed="rId4"/>
          <a:stretch>
            <a:fillRect/>
          </a:stretch>
        </p:blipFill>
        <p:spPr>
          <a:xfrm>
            <a:off x="3094865" y="3099920"/>
            <a:ext cx="5929735" cy="165781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4"/>
          <p:cNvSpPr txBox="1"/>
          <p:nvPr/>
        </p:nvSpPr>
        <p:spPr>
          <a:xfrm>
            <a:off x="165325" y="183700"/>
            <a:ext cx="8790000" cy="48312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lt1"/>
              </a:buClr>
              <a:buSzPts val="1500"/>
              <a:buFont typeface="Lato"/>
              <a:buChar char="★"/>
            </a:pPr>
            <a:r>
              <a:rPr lang="en-GB" sz="1500">
                <a:solidFill>
                  <a:schemeClr val="lt1"/>
                </a:solidFill>
                <a:latin typeface="Georgia"/>
                <a:ea typeface="Georgia"/>
                <a:cs typeface="Georgia"/>
                <a:sym typeface="Georgia"/>
              </a:rPr>
              <a:t>Using TF-IDF Vectorizer:</a:t>
            </a:r>
            <a:endParaRPr sz="1500">
              <a:solidFill>
                <a:schemeClr val="lt1"/>
              </a:solidFill>
              <a:latin typeface="Georgia"/>
              <a:ea typeface="Georgia"/>
              <a:cs typeface="Georgia"/>
              <a:sym typeface="Georgia"/>
            </a:endParaRPr>
          </a:p>
          <a:p>
            <a:pPr marL="457200" lvl="0" indent="0" algn="l" rtl="0">
              <a:spcBef>
                <a:spcPts val="0"/>
              </a:spcBef>
              <a:spcAft>
                <a:spcPts val="0"/>
              </a:spcAft>
              <a:buNone/>
            </a:pPr>
            <a:endParaRPr sz="1300">
              <a:solidFill>
                <a:schemeClr val="lt1"/>
              </a:solidFill>
              <a:latin typeface="Lato"/>
              <a:ea typeface="Lato"/>
              <a:cs typeface="Lato"/>
              <a:sym typeface="Lato"/>
            </a:endParaRPr>
          </a:p>
          <a:p>
            <a:pPr marL="0" lvl="0" indent="0" algn="l" rtl="0">
              <a:spcBef>
                <a:spcPts val="0"/>
              </a:spcBef>
              <a:spcAft>
                <a:spcPts val="0"/>
              </a:spcAft>
              <a:buNone/>
            </a:pPr>
            <a:r>
              <a:rPr lang="en-GB" sz="1300">
                <a:solidFill>
                  <a:schemeClr val="lt1"/>
                </a:solidFill>
                <a:latin typeface="Georgia"/>
                <a:ea typeface="Georgia"/>
                <a:cs typeface="Georgia"/>
                <a:sym typeface="Georgia"/>
              </a:rPr>
              <a:t>Logistic regression </a:t>
            </a:r>
            <a:endParaRPr sz="1300">
              <a:solidFill>
                <a:schemeClr val="lt1"/>
              </a:solidFill>
              <a:latin typeface="Georgia"/>
              <a:ea typeface="Georgia"/>
              <a:cs typeface="Georgia"/>
              <a:sym typeface="Georgia"/>
            </a:endParaRPr>
          </a:p>
          <a:p>
            <a:pPr marL="0" lvl="0" indent="0" algn="l" rtl="0">
              <a:spcBef>
                <a:spcPts val="0"/>
              </a:spcBef>
              <a:spcAft>
                <a:spcPts val="0"/>
              </a:spcAft>
              <a:buNone/>
            </a:pPr>
            <a:r>
              <a:rPr lang="en-GB" sz="1300">
                <a:solidFill>
                  <a:schemeClr val="lt1"/>
                </a:solidFill>
                <a:latin typeface="Georgia"/>
                <a:ea typeface="Georgia"/>
                <a:cs typeface="Georgia"/>
                <a:sym typeface="Georgia"/>
              </a:rPr>
              <a:t>and kNN performs better.</a:t>
            </a:r>
            <a:endParaRPr sz="1300">
              <a:solidFill>
                <a:schemeClr val="lt1"/>
              </a:solidFill>
              <a:latin typeface="Georgia"/>
              <a:ea typeface="Georgia"/>
              <a:cs typeface="Georgia"/>
              <a:sym typeface="Georgia"/>
            </a:endParaRPr>
          </a:p>
          <a:p>
            <a:pPr marL="0" lvl="0" indent="0" algn="l" rtl="0">
              <a:spcBef>
                <a:spcPts val="0"/>
              </a:spcBef>
              <a:spcAft>
                <a:spcPts val="0"/>
              </a:spcAft>
              <a:buNone/>
            </a:pPr>
            <a:endParaRPr sz="1300">
              <a:solidFill>
                <a:schemeClr val="lt1"/>
              </a:solidFill>
              <a:latin typeface="Lato"/>
              <a:ea typeface="Lato"/>
              <a:cs typeface="Lato"/>
              <a:sym typeface="Lato"/>
            </a:endParaRPr>
          </a:p>
          <a:p>
            <a:pPr marL="0" lvl="0" indent="0" algn="l" rtl="0">
              <a:spcBef>
                <a:spcPts val="0"/>
              </a:spcBef>
              <a:spcAft>
                <a:spcPts val="0"/>
              </a:spcAft>
              <a:buNone/>
            </a:pPr>
            <a:endParaRPr sz="1300">
              <a:solidFill>
                <a:schemeClr val="lt1"/>
              </a:solidFill>
              <a:latin typeface="Lato"/>
              <a:ea typeface="Lato"/>
              <a:cs typeface="Lato"/>
              <a:sym typeface="Lato"/>
            </a:endParaRPr>
          </a:p>
          <a:p>
            <a:pPr marL="0" lvl="0" indent="0" algn="l" rtl="0">
              <a:spcBef>
                <a:spcPts val="0"/>
              </a:spcBef>
              <a:spcAft>
                <a:spcPts val="0"/>
              </a:spcAft>
              <a:buNone/>
            </a:pPr>
            <a:endParaRPr sz="1300">
              <a:solidFill>
                <a:schemeClr val="lt1"/>
              </a:solidFill>
              <a:latin typeface="Lato"/>
              <a:ea typeface="Lato"/>
              <a:cs typeface="Lato"/>
              <a:sym typeface="Lato"/>
            </a:endParaRPr>
          </a:p>
          <a:p>
            <a:pPr marL="0" lvl="0" indent="0" algn="l" rtl="0">
              <a:spcBef>
                <a:spcPts val="0"/>
              </a:spcBef>
              <a:spcAft>
                <a:spcPts val="0"/>
              </a:spcAft>
              <a:buNone/>
            </a:pPr>
            <a:endParaRPr sz="1300">
              <a:solidFill>
                <a:schemeClr val="lt1"/>
              </a:solidFill>
              <a:latin typeface="Lato"/>
              <a:ea typeface="Lato"/>
              <a:cs typeface="Lato"/>
              <a:sym typeface="Lato"/>
            </a:endParaRPr>
          </a:p>
          <a:p>
            <a:pPr marL="0" lvl="0" indent="0" algn="l" rtl="0">
              <a:spcBef>
                <a:spcPts val="0"/>
              </a:spcBef>
              <a:spcAft>
                <a:spcPts val="0"/>
              </a:spcAft>
              <a:buNone/>
            </a:pPr>
            <a:endParaRPr sz="1300">
              <a:solidFill>
                <a:schemeClr val="lt1"/>
              </a:solidFill>
              <a:latin typeface="Lato"/>
              <a:ea typeface="Lato"/>
              <a:cs typeface="Lato"/>
              <a:sym typeface="Lato"/>
            </a:endParaRPr>
          </a:p>
          <a:p>
            <a:pPr marL="0" lvl="0" indent="0" algn="l" rtl="0">
              <a:spcBef>
                <a:spcPts val="0"/>
              </a:spcBef>
              <a:spcAft>
                <a:spcPts val="0"/>
              </a:spcAft>
              <a:buNone/>
            </a:pPr>
            <a:endParaRPr sz="1300">
              <a:solidFill>
                <a:schemeClr val="lt1"/>
              </a:solidFill>
              <a:latin typeface="Lato"/>
              <a:ea typeface="Lato"/>
              <a:cs typeface="Lato"/>
              <a:sym typeface="Lato"/>
            </a:endParaRPr>
          </a:p>
          <a:p>
            <a:pPr marL="0" lvl="0" indent="0" algn="l" rtl="0">
              <a:spcBef>
                <a:spcPts val="0"/>
              </a:spcBef>
              <a:spcAft>
                <a:spcPts val="0"/>
              </a:spcAft>
              <a:buNone/>
            </a:pPr>
            <a:endParaRPr sz="1300">
              <a:solidFill>
                <a:schemeClr val="lt1"/>
              </a:solidFill>
              <a:latin typeface="Lato"/>
              <a:ea typeface="Lato"/>
              <a:cs typeface="Lato"/>
              <a:sym typeface="Lato"/>
            </a:endParaRPr>
          </a:p>
          <a:p>
            <a:pPr marL="0" lvl="0" indent="0" algn="l" rtl="0">
              <a:spcBef>
                <a:spcPts val="0"/>
              </a:spcBef>
              <a:spcAft>
                <a:spcPts val="0"/>
              </a:spcAft>
              <a:buNone/>
            </a:pPr>
            <a:endParaRPr sz="1500" u="sng">
              <a:solidFill>
                <a:schemeClr val="lt1"/>
              </a:solidFill>
              <a:latin typeface="Georgia"/>
              <a:ea typeface="Georgia"/>
              <a:cs typeface="Georgia"/>
              <a:sym typeface="Georgia"/>
            </a:endParaRPr>
          </a:p>
          <a:p>
            <a:pPr marL="0" lvl="0" indent="0" algn="l" rtl="0">
              <a:spcBef>
                <a:spcPts val="0"/>
              </a:spcBef>
              <a:spcAft>
                <a:spcPts val="0"/>
              </a:spcAft>
              <a:buNone/>
            </a:pPr>
            <a:r>
              <a:rPr lang="en-GB" sz="1500" u="sng">
                <a:solidFill>
                  <a:schemeClr val="lt1"/>
                </a:solidFill>
                <a:latin typeface="Georgia"/>
                <a:ea typeface="Georgia"/>
                <a:cs typeface="Georgia"/>
                <a:sym typeface="Georgia"/>
              </a:rPr>
              <a:t>Hyperparameter tuning for TF-IDF:</a:t>
            </a:r>
            <a:endParaRPr sz="1500" u="sng">
              <a:solidFill>
                <a:schemeClr val="lt1"/>
              </a:solidFill>
              <a:latin typeface="Georgia"/>
              <a:ea typeface="Georgia"/>
              <a:cs typeface="Georgia"/>
              <a:sym typeface="Georgia"/>
            </a:endParaRPr>
          </a:p>
          <a:p>
            <a:pPr marL="0" lvl="0" indent="0" algn="l" rtl="0">
              <a:spcBef>
                <a:spcPts val="0"/>
              </a:spcBef>
              <a:spcAft>
                <a:spcPts val="0"/>
              </a:spcAft>
              <a:buNone/>
            </a:pPr>
            <a:endParaRPr sz="1500" u="sng">
              <a:solidFill>
                <a:schemeClr val="lt1"/>
              </a:solidFill>
              <a:latin typeface="Georgia"/>
              <a:ea typeface="Georgia"/>
              <a:cs typeface="Georgia"/>
              <a:sym typeface="Georgia"/>
            </a:endParaRPr>
          </a:p>
          <a:p>
            <a:pPr marL="0" lvl="0" indent="0" algn="l" rtl="0">
              <a:spcBef>
                <a:spcPts val="0"/>
              </a:spcBef>
              <a:spcAft>
                <a:spcPts val="0"/>
              </a:spcAft>
              <a:buNone/>
            </a:pPr>
            <a:r>
              <a:rPr lang="en-GB" sz="1300">
                <a:solidFill>
                  <a:schemeClr val="lt1"/>
                </a:solidFill>
                <a:latin typeface="Georgia"/>
                <a:ea typeface="Georgia"/>
                <a:cs typeface="Georgia"/>
                <a:sym typeface="Georgia"/>
              </a:rPr>
              <a:t> As by doing HyperParameter </a:t>
            </a:r>
            <a:endParaRPr sz="1300">
              <a:solidFill>
                <a:schemeClr val="lt1"/>
              </a:solidFill>
              <a:latin typeface="Georgia"/>
              <a:ea typeface="Georgia"/>
              <a:cs typeface="Georgia"/>
              <a:sym typeface="Georgia"/>
            </a:endParaRPr>
          </a:p>
          <a:p>
            <a:pPr marL="0" lvl="0" indent="0" algn="l" rtl="0">
              <a:spcBef>
                <a:spcPts val="0"/>
              </a:spcBef>
              <a:spcAft>
                <a:spcPts val="0"/>
              </a:spcAft>
              <a:buNone/>
            </a:pPr>
            <a:r>
              <a:rPr lang="en-GB" sz="1300">
                <a:solidFill>
                  <a:schemeClr val="lt1"/>
                </a:solidFill>
                <a:latin typeface="Georgia"/>
                <a:ea typeface="Georgia"/>
                <a:cs typeface="Georgia"/>
                <a:sym typeface="Georgia"/>
              </a:rPr>
              <a:t>tuning we can observe as now </a:t>
            </a:r>
            <a:endParaRPr sz="1300">
              <a:solidFill>
                <a:schemeClr val="lt1"/>
              </a:solidFill>
              <a:latin typeface="Georgia"/>
              <a:ea typeface="Georgia"/>
              <a:cs typeface="Georgia"/>
              <a:sym typeface="Georgia"/>
            </a:endParaRPr>
          </a:p>
          <a:p>
            <a:pPr marL="0" lvl="0" indent="0" algn="l" rtl="0">
              <a:spcBef>
                <a:spcPts val="0"/>
              </a:spcBef>
              <a:spcAft>
                <a:spcPts val="0"/>
              </a:spcAft>
              <a:buNone/>
            </a:pPr>
            <a:r>
              <a:rPr lang="en-GB" sz="1300">
                <a:solidFill>
                  <a:schemeClr val="lt1"/>
                </a:solidFill>
                <a:latin typeface="Georgia"/>
                <a:ea typeface="Georgia"/>
                <a:cs typeface="Georgia"/>
                <a:sym typeface="Georgia"/>
              </a:rPr>
              <a:t>Adaboost accuracy is Convenient.</a:t>
            </a:r>
            <a:endParaRPr sz="1300">
              <a:solidFill>
                <a:schemeClr val="lt1"/>
              </a:solidFill>
              <a:latin typeface="Georgia"/>
              <a:ea typeface="Georgia"/>
              <a:cs typeface="Georgia"/>
              <a:sym typeface="Georgia"/>
            </a:endParaRPr>
          </a:p>
          <a:p>
            <a:pPr marL="0" lvl="0" indent="0" algn="l" rtl="0">
              <a:spcBef>
                <a:spcPts val="0"/>
              </a:spcBef>
              <a:spcAft>
                <a:spcPts val="0"/>
              </a:spcAft>
              <a:buNone/>
            </a:pPr>
            <a:endParaRPr>
              <a:solidFill>
                <a:schemeClr val="lt1"/>
              </a:solidFill>
              <a:latin typeface="Lato"/>
              <a:ea typeface="Lato"/>
              <a:cs typeface="Lato"/>
              <a:sym typeface="Lato"/>
            </a:endParaRPr>
          </a:p>
        </p:txBody>
      </p:sp>
      <p:pic>
        <p:nvPicPr>
          <p:cNvPr id="3" name="Picture 2">
            <a:extLst>
              <a:ext uri="{FF2B5EF4-FFF2-40B4-BE49-F238E27FC236}">
                <a16:creationId xmlns:a16="http://schemas.microsoft.com/office/drawing/2014/main" id="{E8D93BC4-51D6-9F19-FADE-EE62D39D29DE}"/>
              </a:ext>
            </a:extLst>
          </p:cNvPr>
          <p:cNvPicPr>
            <a:picLocks noChangeAspect="1"/>
          </p:cNvPicPr>
          <p:nvPr/>
        </p:nvPicPr>
        <p:blipFill>
          <a:blip r:embed="rId3"/>
          <a:stretch>
            <a:fillRect/>
          </a:stretch>
        </p:blipFill>
        <p:spPr>
          <a:xfrm>
            <a:off x="2568812" y="640989"/>
            <a:ext cx="6386513" cy="1741776"/>
          </a:xfrm>
          <a:prstGeom prst="rect">
            <a:avLst/>
          </a:prstGeom>
        </p:spPr>
      </p:pic>
      <p:pic>
        <p:nvPicPr>
          <p:cNvPr id="5" name="Picture 4">
            <a:extLst>
              <a:ext uri="{FF2B5EF4-FFF2-40B4-BE49-F238E27FC236}">
                <a16:creationId xmlns:a16="http://schemas.microsoft.com/office/drawing/2014/main" id="{8336634F-F15A-DE8B-B569-08B7599FAB6A}"/>
              </a:ext>
            </a:extLst>
          </p:cNvPr>
          <p:cNvPicPr>
            <a:picLocks noChangeAspect="1"/>
          </p:cNvPicPr>
          <p:nvPr/>
        </p:nvPicPr>
        <p:blipFill>
          <a:blip r:embed="rId4"/>
          <a:stretch>
            <a:fillRect/>
          </a:stretch>
        </p:blipFill>
        <p:spPr>
          <a:xfrm>
            <a:off x="2988539" y="3105101"/>
            <a:ext cx="5990136" cy="165434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5"/>
          <p:cNvSpPr txBox="1"/>
          <p:nvPr/>
        </p:nvSpPr>
        <p:spPr>
          <a:xfrm>
            <a:off x="119400" y="88075"/>
            <a:ext cx="8881800" cy="49086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lt1"/>
              </a:buClr>
              <a:buSzPts val="1500"/>
              <a:buFont typeface="Lato"/>
              <a:buChar char="★"/>
            </a:pPr>
            <a:r>
              <a:rPr lang="en-GB" sz="1500">
                <a:solidFill>
                  <a:schemeClr val="lt1"/>
                </a:solidFill>
                <a:latin typeface="Georgia"/>
                <a:ea typeface="Georgia"/>
                <a:cs typeface="Georgia"/>
                <a:sym typeface="Georgia"/>
              </a:rPr>
              <a:t>Using CBOW:</a:t>
            </a:r>
            <a:endParaRPr sz="1500">
              <a:solidFill>
                <a:schemeClr val="lt1"/>
              </a:solidFill>
              <a:latin typeface="Georgia"/>
              <a:ea typeface="Georgia"/>
              <a:cs typeface="Georgia"/>
              <a:sym typeface="Georgia"/>
            </a:endParaRPr>
          </a:p>
          <a:p>
            <a:pPr marL="457200" lvl="0" indent="0" algn="l" rtl="0">
              <a:spcBef>
                <a:spcPts val="0"/>
              </a:spcBef>
              <a:spcAft>
                <a:spcPts val="0"/>
              </a:spcAft>
              <a:buNone/>
            </a:pPr>
            <a:endParaRPr sz="1500">
              <a:solidFill>
                <a:schemeClr val="lt1"/>
              </a:solidFill>
              <a:latin typeface="Georgia"/>
              <a:ea typeface="Georgia"/>
              <a:cs typeface="Georgia"/>
              <a:sym typeface="Georgia"/>
            </a:endParaRPr>
          </a:p>
          <a:p>
            <a:pPr marL="0" lvl="0" indent="0" algn="l" rtl="0">
              <a:spcBef>
                <a:spcPts val="0"/>
              </a:spcBef>
              <a:spcAft>
                <a:spcPts val="0"/>
              </a:spcAft>
              <a:buNone/>
            </a:pPr>
            <a:r>
              <a:rPr lang="en-GB" sz="1200">
                <a:solidFill>
                  <a:schemeClr val="lt1"/>
                </a:solidFill>
                <a:latin typeface="Georgia"/>
                <a:ea typeface="Georgia"/>
                <a:cs typeface="Georgia"/>
                <a:sym typeface="Georgia"/>
              </a:rPr>
              <a:t>In the CBOW model, the distributed </a:t>
            </a:r>
            <a:endParaRPr sz="1200">
              <a:solidFill>
                <a:schemeClr val="lt1"/>
              </a:solidFill>
              <a:latin typeface="Georgia"/>
              <a:ea typeface="Georgia"/>
              <a:cs typeface="Georgia"/>
              <a:sym typeface="Georgia"/>
            </a:endParaRPr>
          </a:p>
          <a:p>
            <a:pPr marL="0" lvl="0" indent="0" algn="l" rtl="0">
              <a:spcBef>
                <a:spcPts val="0"/>
              </a:spcBef>
              <a:spcAft>
                <a:spcPts val="0"/>
              </a:spcAft>
              <a:buNone/>
            </a:pPr>
            <a:r>
              <a:rPr lang="en-GB" sz="1200">
                <a:solidFill>
                  <a:schemeClr val="lt1"/>
                </a:solidFill>
                <a:latin typeface="Georgia"/>
                <a:ea typeface="Georgia"/>
                <a:cs typeface="Georgia"/>
                <a:sym typeface="Georgia"/>
              </a:rPr>
              <a:t>representations of context </a:t>
            </a:r>
            <a:endParaRPr sz="1200">
              <a:solidFill>
                <a:schemeClr val="lt1"/>
              </a:solidFill>
              <a:latin typeface="Georgia"/>
              <a:ea typeface="Georgia"/>
              <a:cs typeface="Georgia"/>
              <a:sym typeface="Georgia"/>
            </a:endParaRPr>
          </a:p>
          <a:p>
            <a:pPr marL="0" lvl="0" indent="0" algn="l" rtl="0">
              <a:spcBef>
                <a:spcPts val="0"/>
              </a:spcBef>
              <a:spcAft>
                <a:spcPts val="0"/>
              </a:spcAft>
              <a:buNone/>
            </a:pPr>
            <a:r>
              <a:rPr lang="en-GB" sz="1200">
                <a:solidFill>
                  <a:schemeClr val="lt1"/>
                </a:solidFill>
                <a:latin typeface="Georgia"/>
                <a:ea typeface="Georgia"/>
                <a:cs typeface="Georgia"/>
                <a:sym typeface="Georgia"/>
              </a:rPr>
              <a:t>(or surrounding words) are combined</a:t>
            </a:r>
            <a:endParaRPr sz="1200">
              <a:solidFill>
                <a:schemeClr val="lt1"/>
              </a:solidFill>
              <a:latin typeface="Georgia"/>
              <a:ea typeface="Georgia"/>
              <a:cs typeface="Georgia"/>
              <a:sym typeface="Georgia"/>
            </a:endParaRPr>
          </a:p>
          <a:p>
            <a:pPr marL="0" lvl="0" indent="0" algn="l" rtl="0">
              <a:spcBef>
                <a:spcPts val="0"/>
              </a:spcBef>
              <a:spcAft>
                <a:spcPts val="0"/>
              </a:spcAft>
              <a:buNone/>
            </a:pPr>
            <a:r>
              <a:rPr lang="en-GB" sz="1200">
                <a:solidFill>
                  <a:schemeClr val="lt1"/>
                </a:solidFill>
                <a:latin typeface="Georgia"/>
                <a:ea typeface="Georgia"/>
                <a:cs typeface="Georgia"/>
                <a:sym typeface="Georgia"/>
              </a:rPr>
              <a:t> to predict the word in the middle .</a:t>
            </a:r>
            <a:endParaRPr sz="1200">
              <a:solidFill>
                <a:schemeClr val="lt1"/>
              </a:solidFill>
              <a:latin typeface="Georgia"/>
              <a:ea typeface="Georgia"/>
              <a:cs typeface="Georgia"/>
              <a:sym typeface="Georgia"/>
            </a:endParaRPr>
          </a:p>
          <a:p>
            <a:pPr marL="0" lvl="0" indent="0" algn="l" rtl="0">
              <a:spcBef>
                <a:spcPts val="0"/>
              </a:spcBef>
              <a:spcAft>
                <a:spcPts val="0"/>
              </a:spcAft>
              <a:buNone/>
            </a:pPr>
            <a:endParaRPr sz="1300">
              <a:solidFill>
                <a:schemeClr val="lt1"/>
              </a:solidFill>
              <a:latin typeface="Lato"/>
              <a:ea typeface="Lato"/>
              <a:cs typeface="Lato"/>
              <a:sym typeface="Lato"/>
            </a:endParaRPr>
          </a:p>
          <a:p>
            <a:pPr marL="0" lvl="0" indent="0" algn="l" rtl="0">
              <a:spcBef>
                <a:spcPts val="0"/>
              </a:spcBef>
              <a:spcAft>
                <a:spcPts val="0"/>
              </a:spcAft>
              <a:buNone/>
            </a:pPr>
            <a:r>
              <a:rPr lang="en-GB" sz="1300">
                <a:solidFill>
                  <a:schemeClr val="lt1"/>
                </a:solidFill>
                <a:latin typeface="Georgia"/>
                <a:ea typeface="Georgia"/>
                <a:cs typeface="Georgia"/>
                <a:sym typeface="Georgia"/>
              </a:rPr>
              <a:t>Logistic regression </a:t>
            </a:r>
            <a:endParaRPr sz="1300">
              <a:solidFill>
                <a:schemeClr val="lt1"/>
              </a:solidFill>
              <a:latin typeface="Georgia"/>
              <a:ea typeface="Georgia"/>
              <a:cs typeface="Georgia"/>
              <a:sym typeface="Georgia"/>
            </a:endParaRPr>
          </a:p>
          <a:p>
            <a:pPr marL="0" lvl="0" indent="0" algn="l" rtl="0">
              <a:spcBef>
                <a:spcPts val="0"/>
              </a:spcBef>
              <a:spcAft>
                <a:spcPts val="0"/>
              </a:spcAft>
              <a:buNone/>
            </a:pPr>
            <a:r>
              <a:rPr lang="en-GB" sz="1300">
                <a:solidFill>
                  <a:schemeClr val="lt1"/>
                </a:solidFill>
                <a:latin typeface="Georgia"/>
                <a:ea typeface="Georgia"/>
                <a:cs typeface="Georgia"/>
                <a:sym typeface="Georgia"/>
              </a:rPr>
              <a:t>and SVM performs better.</a:t>
            </a:r>
            <a:endParaRPr sz="1300">
              <a:solidFill>
                <a:schemeClr val="lt1"/>
              </a:solidFill>
              <a:latin typeface="Georgia"/>
              <a:ea typeface="Georgia"/>
              <a:cs typeface="Georgia"/>
              <a:sym typeface="Georgia"/>
            </a:endParaRPr>
          </a:p>
          <a:p>
            <a:pPr marL="0" lvl="0" indent="0" algn="l" rtl="0">
              <a:spcBef>
                <a:spcPts val="0"/>
              </a:spcBef>
              <a:spcAft>
                <a:spcPts val="0"/>
              </a:spcAft>
              <a:buNone/>
            </a:pPr>
            <a:endParaRPr sz="1300">
              <a:solidFill>
                <a:schemeClr val="lt1"/>
              </a:solidFill>
              <a:latin typeface="Georgia"/>
              <a:ea typeface="Georgia"/>
              <a:cs typeface="Georgia"/>
              <a:sym typeface="Georgia"/>
            </a:endParaRPr>
          </a:p>
          <a:p>
            <a:pPr marL="0" lvl="0" indent="0" algn="l" rtl="0">
              <a:spcBef>
                <a:spcPts val="0"/>
              </a:spcBef>
              <a:spcAft>
                <a:spcPts val="0"/>
              </a:spcAft>
              <a:buNone/>
            </a:pPr>
            <a:endParaRPr sz="1300">
              <a:solidFill>
                <a:schemeClr val="lt1"/>
              </a:solidFill>
              <a:latin typeface="Lato"/>
              <a:ea typeface="Lato"/>
              <a:cs typeface="Lato"/>
              <a:sym typeface="Lato"/>
            </a:endParaRPr>
          </a:p>
          <a:p>
            <a:pPr marL="0" lvl="0" indent="0" algn="l" rtl="0">
              <a:spcBef>
                <a:spcPts val="0"/>
              </a:spcBef>
              <a:spcAft>
                <a:spcPts val="0"/>
              </a:spcAft>
              <a:buNone/>
            </a:pPr>
            <a:r>
              <a:rPr lang="en-GB" sz="1500" u="sng">
                <a:solidFill>
                  <a:schemeClr val="lt1"/>
                </a:solidFill>
                <a:latin typeface="Georgia"/>
                <a:ea typeface="Georgia"/>
                <a:cs typeface="Georgia"/>
                <a:sym typeface="Georgia"/>
              </a:rPr>
              <a:t>Hyperparameter tuning for CBOW:</a:t>
            </a:r>
            <a:endParaRPr sz="1500" u="sng">
              <a:solidFill>
                <a:schemeClr val="lt1"/>
              </a:solidFill>
              <a:latin typeface="Georgia"/>
              <a:ea typeface="Georgia"/>
              <a:cs typeface="Georgia"/>
              <a:sym typeface="Georgia"/>
            </a:endParaRPr>
          </a:p>
          <a:p>
            <a:pPr marL="0" lvl="0" indent="0" algn="l" rtl="0">
              <a:spcBef>
                <a:spcPts val="0"/>
              </a:spcBef>
              <a:spcAft>
                <a:spcPts val="0"/>
              </a:spcAft>
              <a:buNone/>
            </a:pPr>
            <a:endParaRPr sz="1500" u="sng">
              <a:solidFill>
                <a:schemeClr val="lt1"/>
              </a:solidFill>
              <a:latin typeface="Georgia"/>
              <a:ea typeface="Georgia"/>
              <a:cs typeface="Georgia"/>
              <a:sym typeface="Georgia"/>
            </a:endParaRPr>
          </a:p>
          <a:p>
            <a:pPr marL="0" lvl="0" indent="0" algn="l" rtl="0">
              <a:spcBef>
                <a:spcPts val="0"/>
              </a:spcBef>
              <a:spcAft>
                <a:spcPts val="0"/>
              </a:spcAft>
              <a:buNone/>
            </a:pPr>
            <a:r>
              <a:rPr lang="en-GB" sz="1300">
                <a:solidFill>
                  <a:schemeClr val="lt1"/>
                </a:solidFill>
                <a:latin typeface="Georgia"/>
                <a:ea typeface="Georgia"/>
                <a:cs typeface="Georgia"/>
                <a:sym typeface="Georgia"/>
              </a:rPr>
              <a:t> As by doing HyperParameter </a:t>
            </a:r>
            <a:endParaRPr sz="1300">
              <a:solidFill>
                <a:schemeClr val="lt1"/>
              </a:solidFill>
              <a:latin typeface="Georgia"/>
              <a:ea typeface="Georgia"/>
              <a:cs typeface="Georgia"/>
              <a:sym typeface="Georgia"/>
            </a:endParaRPr>
          </a:p>
          <a:p>
            <a:pPr marL="0" lvl="0" indent="0" algn="l" rtl="0">
              <a:spcBef>
                <a:spcPts val="0"/>
              </a:spcBef>
              <a:spcAft>
                <a:spcPts val="0"/>
              </a:spcAft>
              <a:buNone/>
            </a:pPr>
            <a:r>
              <a:rPr lang="en-GB" sz="1300">
                <a:solidFill>
                  <a:schemeClr val="lt1"/>
                </a:solidFill>
                <a:latin typeface="Georgia"/>
                <a:ea typeface="Georgia"/>
                <a:cs typeface="Georgia"/>
                <a:sym typeface="Georgia"/>
              </a:rPr>
              <a:t>tuning we can observe as</a:t>
            </a:r>
            <a:endParaRPr sz="1300">
              <a:solidFill>
                <a:schemeClr val="lt1"/>
              </a:solidFill>
              <a:latin typeface="Georgia"/>
              <a:ea typeface="Georgia"/>
              <a:cs typeface="Georgia"/>
              <a:sym typeface="Georgia"/>
            </a:endParaRPr>
          </a:p>
          <a:p>
            <a:pPr marL="0" lvl="0" indent="0" algn="l" rtl="0">
              <a:spcBef>
                <a:spcPts val="0"/>
              </a:spcBef>
              <a:spcAft>
                <a:spcPts val="0"/>
              </a:spcAft>
              <a:buNone/>
            </a:pPr>
            <a:r>
              <a:rPr lang="en-GB" sz="1300">
                <a:solidFill>
                  <a:schemeClr val="lt1"/>
                </a:solidFill>
                <a:latin typeface="Georgia"/>
                <a:ea typeface="Georgia"/>
                <a:cs typeface="Georgia"/>
                <a:sym typeface="Georgia"/>
              </a:rPr>
              <a:t> all models except naive bayes</a:t>
            </a:r>
            <a:endParaRPr sz="1300">
              <a:solidFill>
                <a:schemeClr val="lt1"/>
              </a:solidFill>
              <a:latin typeface="Georgia"/>
              <a:ea typeface="Georgia"/>
              <a:cs typeface="Georgia"/>
              <a:sym typeface="Georgia"/>
            </a:endParaRPr>
          </a:p>
          <a:p>
            <a:pPr marL="0" lvl="0" indent="0" algn="l" rtl="0">
              <a:spcBef>
                <a:spcPts val="0"/>
              </a:spcBef>
              <a:spcAft>
                <a:spcPts val="0"/>
              </a:spcAft>
              <a:buNone/>
            </a:pPr>
            <a:r>
              <a:rPr lang="en-GB" sz="1300">
                <a:solidFill>
                  <a:schemeClr val="lt1"/>
                </a:solidFill>
                <a:latin typeface="Georgia"/>
                <a:ea typeface="Georgia"/>
                <a:cs typeface="Georgia"/>
                <a:sym typeface="Georgia"/>
              </a:rPr>
              <a:t>,gradient boost performs well.</a:t>
            </a:r>
            <a:endParaRPr>
              <a:solidFill>
                <a:schemeClr val="lt1"/>
              </a:solidFill>
              <a:latin typeface="Lato"/>
              <a:ea typeface="Lato"/>
              <a:cs typeface="Lato"/>
              <a:sym typeface="Lato"/>
            </a:endParaRPr>
          </a:p>
        </p:txBody>
      </p:sp>
      <p:pic>
        <p:nvPicPr>
          <p:cNvPr id="3" name="Picture 2">
            <a:extLst>
              <a:ext uri="{FF2B5EF4-FFF2-40B4-BE49-F238E27FC236}">
                <a16:creationId xmlns:a16="http://schemas.microsoft.com/office/drawing/2014/main" id="{233A06FB-BC26-954A-CDE3-5881F361E5A2}"/>
              </a:ext>
            </a:extLst>
          </p:cNvPr>
          <p:cNvPicPr>
            <a:picLocks noChangeAspect="1"/>
          </p:cNvPicPr>
          <p:nvPr/>
        </p:nvPicPr>
        <p:blipFill>
          <a:blip r:embed="rId3"/>
          <a:stretch>
            <a:fillRect/>
          </a:stretch>
        </p:blipFill>
        <p:spPr>
          <a:xfrm>
            <a:off x="2948325" y="312274"/>
            <a:ext cx="5971092" cy="1873714"/>
          </a:xfrm>
          <a:prstGeom prst="rect">
            <a:avLst/>
          </a:prstGeom>
        </p:spPr>
      </p:pic>
      <p:pic>
        <p:nvPicPr>
          <p:cNvPr id="5" name="Picture 4">
            <a:extLst>
              <a:ext uri="{FF2B5EF4-FFF2-40B4-BE49-F238E27FC236}">
                <a16:creationId xmlns:a16="http://schemas.microsoft.com/office/drawing/2014/main" id="{DB889F05-C38A-A8B8-D20F-3C27F19D3466}"/>
              </a:ext>
            </a:extLst>
          </p:cNvPr>
          <p:cNvPicPr>
            <a:picLocks noChangeAspect="1"/>
          </p:cNvPicPr>
          <p:nvPr/>
        </p:nvPicPr>
        <p:blipFill>
          <a:blip r:embed="rId4"/>
          <a:stretch>
            <a:fillRect/>
          </a:stretch>
        </p:blipFill>
        <p:spPr>
          <a:xfrm>
            <a:off x="3304429" y="2894455"/>
            <a:ext cx="5614988" cy="153169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6"/>
          <p:cNvSpPr txBox="1"/>
          <p:nvPr/>
        </p:nvSpPr>
        <p:spPr>
          <a:xfrm>
            <a:off x="101025" y="211250"/>
            <a:ext cx="8946000" cy="48048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lt1"/>
              </a:buClr>
              <a:buSzPts val="1500"/>
              <a:buFont typeface="Lato"/>
              <a:buChar char="★"/>
            </a:pPr>
            <a:r>
              <a:rPr lang="en-GB" sz="1500">
                <a:solidFill>
                  <a:schemeClr val="lt1"/>
                </a:solidFill>
                <a:latin typeface="Georgia"/>
                <a:ea typeface="Georgia"/>
                <a:cs typeface="Georgia"/>
                <a:sym typeface="Georgia"/>
              </a:rPr>
              <a:t>Using Skipgram:</a:t>
            </a:r>
            <a:endParaRPr sz="1500">
              <a:solidFill>
                <a:schemeClr val="lt1"/>
              </a:solidFill>
              <a:latin typeface="Georgia"/>
              <a:ea typeface="Georgia"/>
              <a:cs typeface="Georgia"/>
              <a:sym typeface="Georgia"/>
            </a:endParaRPr>
          </a:p>
          <a:p>
            <a:pPr marL="457200" lvl="0" indent="0" algn="l" rtl="0">
              <a:spcBef>
                <a:spcPts val="0"/>
              </a:spcBef>
              <a:spcAft>
                <a:spcPts val="0"/>
              </a:spcAft>
              <a:buNone/>
            </a:pPr>
            <a:endParaRPr sz="1500">
              <a:solidFill>
                <a:schemeClr val="lt1"/>
              </a:solidFill>
              <a:latin typeface="Georgia"/>
              <a:ea typeface="Georgia"/>
              <a:cs typeface="Georgia"/>
              <a:sym typeface="Georgia"/>
            </a:endParaRPr>
          </a:p>
          <a:p>
            <a:pPr marL="0" lvl="0" indent="0" algn="l" rtl="0">
              <a:spcBef>
                <a:spcPts val="0"/>
              </a:spcBef>
              <a:spcAft>
                <a:spcPts val="0"/>
              </a:spcAft>
              <a:buNone/>
            </a:pPr>
            <a:r>
              <a:rPr lang="en-GB" sz="1500">
                <a:solidFill>
                  <a:schemeClr val="lt1"/>
                </a:solidFill>
                <a:latin typeface="Georgia"/>
                <a:ea typeface="Georgia"/>
                <a:cs typeface="Georgia"/>
                <a:sym typeface="Georgia"/>
              </a:rPr>
              <a:t> </a:t>
            </a:r>
            <a:r>
              <a:rPr lang="en-GB" sz="1300">
                <a:solidFill>
                  <a:schemeClr val="lt1"/>
                </a:solidFill>
                <a:latin typeface="Georgia"/>
                <a:ea typeface="Georgia"/>
                <a:cs typeface="Georgia"/>
                <a:sym typeface="Georgia"/>
              </a:rPr>
              <a:t>Skip-gram is used to predict the </a:t>
            </a:r>
            <a:endParaRPr sz="1300">
              <a:solidFill>
                <a:schemeClr val="lt1"/>
              </a:solidFill>
              <a:latin typeface="Georgia"/>
              <a:ea typeface="Georgia"/>
              <a:cs typeface="Georgia"/>
              <a:sym typeface="Georgia"/>
            </a:endParaRPr>
          </a:p>
          <a:p>
            <a:pPr marL="0" lvl="0" indent="0" algn="l" rtl="0">
              <a:spcBef>
                <a:spcPts val="0"/>
              </a:spcBef>
              <a:spcAft>
                <a:spcPts val="0"/>
              </a:spcAft>
              <a:buNone/>
            </a:pPr>
            <a:r>
              <a:rPr lang="en-GB" sz="1300">
                <a:solidFill>
                  <a:schemeClr val="lt1"/>
                </a:solidFill>
                <a:latin typeface="Georgia"/>
                <a:ea typeface="Georgia"/>
                <a:cs typeface="Georgia"/>
                <a:sym typeface="Georgia"/>
              </a:rPr>
              <a:t>context word for a given target word. It's reverse </a:t>
            </a:r>
            <a:endParaRPr sz="1300">
              <a:solidFill>
                <a:schemeClr val="lt1"/>
              </a:solidFill>
              <a:latin typeface="Georgia"/>
              <a:ea typeface="Georgia"/>
              <a:cs typeface="Georgia"/>
              <a:sym typeface="Georgia"/>
            </a:endParaRPr>
          </a:p>
          <a:p>
            <a:pPr marL="457200" lvl="0" indent="0" algn="l" rtl="0">
              <a:spcBef>
                <a:spcPts val="0"/>
              </a:spcBef>
              <a:spcAft>
                <a:spcPts val="0"/>
              </a:spcAft>
              <a:buNone/>
            </a:pPr>
            <a:endParaRPr sz="1300">
              <a:solidFill>
                <a:schemeClr val="lt1"/>
              </a:solidFill>
              <a:latin typeface="Lato"/>
              <a:ea typeface="Lato"/>
              <a:cs typeface="Lato"/>
              <a:sym typeface="Lato"/>
            </a:endParaRPr>
          </a:p>
          <a:p>
            <a:pPr marL="0" lvl="0" indent="0" algn="l" rtl="0">
              <a:spcBef>
                <a:spcPts val="0"/>
              </a:spcBef>
              <a:spcAft>
                <a:spcPts val="0"/>
              </a:spcAft>
              <a:buNone/>
            </a:pPr>
            <a:r>
              <a:rPr lang="en-GB" sz="1300">
                <a:solidFill>
                  <a:schemeClr val="lt1"/>
                </a:solidFill>
                <a:latin typeface="Georgia"/>
                <a:ea typeface="Georgia"/>
                <a:cs typeface="Georgia"/>
                <a:sym typeface="Georgia"/>
              </a:rPr>
              <a:t>Logistic regression </a:t>
            </a:r>
            <a:endParaRPr sz="1300">
              <a:solidFill>
                <a:schemeClr val="lt1"/>
              </a:solidFill>
              <a:latin typeface="Georgia"/>
              <a:ea typeface="Georgia"/>
              <a:cs typeface="Georgia"/>
              <a:sym typeface="Georgia"/>
            </a:endParaRPr>
          </a:p>
          <a:p>
            <a:pPr marL="0" lvl="0" indent="0" algn="l" rtl="0">
              <a:spcBef>
                <a:spcPts val="0"/>
              </a:spcBef>
              <a:spcAft>
                <a:spcPts val="0"/>
              </a:spcAft>
              <a:buNone/>
            </a:pPr>
            <a:r>
              <a:rPr lang="en-GB" sz="1300">
                <a:solidFill>
                  <a:schemeClr val="lt1"/>
                </a:solidFill>
                <a:latin typeface="Georgia"/>
                <a:ea typeface="Georgia"/>
                <a:cs typeface="Georgia"/>
                <a:sym typeface="Georgia"/>
              </a:rPr>
              <a:t>and kNN, SVM performs better.</a:t>
            </a:r>
            <a:endParaRPr sz="1300">
              <a:solidFill>
                <a:schemeClr val="lt1"/>
              </a:solidFill>
              <a:latin typeface="Georgia"/>
              <a:ea typeface="Georgia"/>
              <a:cs typeface="Georgia"/>
              <a:sym typeface="Georgia"/>
            </a:endParaRPr>
          </a:p>
          <a:p>
            <a:pPr marL="0" lvl="0" indent="0" algn="l" rtl="0">
              <a:spcBef>
                <a:spcPts val="0"/>
              </a:spcBef>
              <a:spcAft>
                <a:spcPts val="0"/>
              </a:spcAft>
              <a:buNone/>
            </a:pPr>
            <a:endParaRPr sz="1300">
              <a:solidFill>
                <a:schemeClr val="lt1"/>
              </a:solidFill>
              <a:latin typeface="Georgia"/>
              <a:ea typeface="Georgia"/>
              <a:cs typeface="Georgia"/>
              <a:sym typeface="Georgia"/>
            </a:endParaRPr>
          </a:p>
          <a:p>
            <a:pPr marL="0" lvl="0" indent="0" algn="l" rtl="0">
              <a:spcBef>
                <a:spcPts val="0"/>
              </a:spcBef>
              <a:spcAft>
                <a:spcPts val="0"/>
              </a:spcAft>
              <a:buNone/>
            </a:pPr>
            <a:endParaRPr sz="1300">
              <a:solidFill>
                <a:schemeClr val="lt1"/>
              </a:solidFill>
              <a:latin typeface="Georgia"/>
              <a:ea typeface="Georgia"/>
              <a:cs typeface="Georgia"/>
              <a:sym typeface="Georgia"/>
            </a:endParaRPr>
          </a:p>
          <a:p>
            <a:pPr marL="0" lvl="0" indent="0" algn="l" rtl="0">
              <a:spcBef>
                <a:spcPts val="0"/>
              </a:spcBef>
              <a:spcAft>
                <a:spcPts val="0"/>
              </a:spcAft>
              <a:buNone/>
            </a:pPr>
            <a:endParaRPr sz="1300">
              <a:solidFill>
                <a:schemeClr val="lt1"/>
              </a:solidFill>
              <a:latin typeface="Lato"/>
              <a:ea typeface="Lato"/>
              <a:cs typeface="Lato"/>
              <a:sym typeface="Lato"/>
            </a:endParaRPr>
          </a:p>
          <a:p>
            <a:pPr marL="0" lvl="0" indent="0" algn="l" rtl="0">
              <a:spcBef>
                <a:spcPts val="0"/>
              </a:spcBef>
              <a:spcAft>
                <a:spcPts val="0"/>
              </a:spcAft>
              <a:buNone/>
            </a:pPr>
            <a:r>
              <a:rPr lang="en-GB" sz="1500" u="sng">
                <a:solidFill>
                  <a:schemeClr val="lt1"/>
                </a:solidFill>
                <a:latin typeface="Georgia"/>
                <a:ea typeface="Georgia"/>
                <a:cs typeface="Georgia"/>
                <a:sym typeface="Georgia"/>
              </a:rPr>
              <a:t>Hyperparameter tuning for Word2vec-skipgram:</a:t>
            </a:r>
            <a:endParaRPr sz="1500" u="sng">
              <a:solidFill>
                <a:schemeClr val="lt1"/>
              </a:solidFill>
              <a:latin typeface="Georgia"/>
              <a:ea typeface="Georgia"/>
              <a:cs typeface="Georgia"/>
              <a:sym typeface="Georgia"/>
            </a:endParaRPr>
          </a:p>
          <a:p>
            <a:pPr marL="0" lvl="0" indent="0" algn="l" rtl="0">
              <a:spcBef>
                <a:spcPts val="0"/>
              </a:spcBef>
              <a:spcAft>
                <a:spcPts val="0"/>
              </a:spcAft>
              <a:buNone/>
            </a:pPr>
            <a:endParaRPr sz="1500" u="sng">
              <a:solidFill>
                <a:schemeClr val="lt1"/>
              </a:solidFill>
              <a:latin typeface="Georgia"/>
              <a:ea typeface="Georgia"/>
              <a:cs typeface="Georgia"/>
              <a:sym typeface="Georgia"/>
            </a:endParaRPr>
          </a:p>
          <a:p>
            <a:pPr marL="0" lvl="0" indent="0" algn="l" rtl="0">
              <a:spcBef>
                <a:spcPts val="0"/>
              </a:spcBef>
              <a:spcAft>
                <a:spcPts val="0"/>
              </a:spcAft>
              <a:buNone/>
            </a:pPr>
            <a:r>
              <a:rPr lang="en-GB" sz="1300">
                <a:solidFill>
                  <a:schemeClr val="lt1"/>
                </a:solidFill>
                <a:latin typeface="Georgia"/>
                <a:ea typeface="Georgia"/>
                <a:cs typeface="Georgia"/>
                <a:sym typeface="Georgia"/>
              </a:rPr>
              <a:t> As by doing HyperParameter </a:t>
            </a:r>
            <a:endParaRPr sz="1300">
              <a:solidFill>
                <a:schemeClr val="lt1"/>
              </a:solidFill>
              <a:latin typeface="Georgia"/>
              <a:ea typeface="Georgia"/>
              <a:cs typeface="Georgia"/>
              <a:sym typeface="Georgia"/>
            </a:endParaRPr>
          </a:p>
          <a:p>
            <a:pPr marL="0" lvl="0" indent="0" algn="l" rtl="0">
              <a:spcBef>
                <a:spcPts val="0"/>
              </a:spcBef>
              <a:spcAft>
                <a:spcPts val="0"/>
              </a:spcAft>
              <a:buNone/>
            </a:pPr>
            <a:r>
              <a:rPr lang="en-GB" sz="1300">
                <a:solidFill>
                  <a:schemeClr val="lt1"/>
                </a:solidFill>
                <a:latin typeface="Georgia"/>
                <a:ea typeface="Georgia"/>
                <a:cs typeface="Georgia"/>
                <a:sym typeface="Georgia"/>
              </a:rPr>
              <a:t>tuning we can observe as</a:t>
            </a:r>
            <a:endParaRPr sz="1300">
              <a:solidFill>
                <a:schemeClr val="lt1"/>
              </a:solidFill>
              <a:latin typeface="Georgia"/>
              <a:ea typeface="Georgia"/>
              <a:cs typeface="Georgia"/>
              <a:sym typeface="Georgia"/>
            </a:endParaRPr>
          </a:p>
          <a:p>
            <a:pPr marL="0" lvl="0" indent="0" algn="l" rtl="0">
              <a:spcBef>
                <a:spcPts val="0"/>
              </a:spcBef>
              <a:spcAft>
                <a:spcPts val="0"/>
              </a:spcAft>
              <a:buNone/>
            </a:pPr>
            <a:r>
              <a:rPr lang="en-GB" sz="1300">
                <a:solidFill>
                  <a:schemeClr val="lt1"/>
                </a:solidFill>
                <a:latin typeface="Georgia"/>
                <a:ea typeface="Georgia"/>
                <a:cs typeface="Georgia"/>
                <a:sym typeface="Georgia"/>
              </a:rPr>
              <a:t> all models except naive bayes</a:t>
            </a:r>
            <a:endParaRPr sz="1300">
              <a:solidFill>
                <a:schemeClr val="lt1"/>
              </a:solidFill>
              <a:latin typeface="Georgia"/>
              <a:ea typeface="Georgia"/>
              <a:cs typeface="Georgia"/>
              <a:sym typeface="Georgia"/>
            </a:endParaRPr>
          </a:p>
          <a:p>
            <a:pPr marL="0" lvl="0" indent="0" algn="l" rtl="0">
              <a:spcBef>
                <a:spcPts val="0"/>
              </a:spcBef>
              <a:spcAft>
                <a:spcPts val="0"/>
              </a:spcAft>
              <a:buNone/>
            </a:pPr>
            <a:r>
              <a:rPr lang="en-GB" sz="1300">
                <a:solidFill>
                  <a:schemeClr val="lt1"/>
                </a:solidFill>
                <a:latin typeface="Georgia"/>
                <a:ea typeface="Georgia"/>
                <a:cs typeface="Georgia"/>
                <a:sym typeface="Georgia"/>
              </a:rPr>
              <a:t>,XG boost performs well.</a:t>
            </a:r>
            <a:endParaRPr>
              <a:latin typeface="Lato"/>
              <a:ea typeface="Lato"/>
              <a:cs typeface="Lato"/>
              <a:sym typeface="Lato"/>
            </a:endParaRPr>
          </a:p>
        </p:txBody>
      </p:sp>
      <p:pic>
        <p:nvPicPr>
          <p:cNvPr id="3" name="Picture 2">
            <a:extLst>
              <a:ext uri="{FF2B5EF4-FFF2-40B4-BE49-F238E27FC236}">
                <a16:creationId xmlns:a16="http://schemas.microsoft.com/office/drawing/2014/main" id="{DB9B6B41-38BB-0028-1D49-C031FFB2320A}"/>
              </a:ext>
            </a:extLst>
          </p:cNvPr>
          <p:cNvPicPr>
            <a:picLocks noChangeAspect="1"/>
          </p:cNvPicPr>
          <p:nvPr/>
        </p:nvPicPr>
        <p:blipFill>
          <a:blip r:embed="rId3"/>
          <a:stretch>
            <a:fillRect/>
          </a:stretch>
        </p:blipFill>
        <p:spPr>
          <a:xfrm>
            <a:off x="3764757" y="272917"/>
            <a:ext cx="5050631" cy="1784483"/>
          </a:xfrm>
          <a:prstGeom prst="rect">
            <a:avLst/>
          </a:prstGeom>
        </p:spPr>
      </p:pic>
      <p:pic>
        <p:nvPicPr>
          <p:cNvPr id="5" name="Picture 4">
            <a:extLst>
              <a:ext uri="{FF2B5EF4-FFF2-40B4-BE49-F238E27FC236}">
                <a16:creationId xmlns:a16="http://schemas.microsoft.com/office/drawing/2014/main" id="{9903DF7A-2C31-DE95-BF69-BF0B6ACEE288}"/>
              </a:ext>
            </a:extLst>
          </p:cNvPr>
          <p:cNvPicPr>
            <a:picLocks noChangeAspect="1"/>
          </p:cNvPicPr>
          <p:nvPr/>
        </p:nvPicPr>
        <p:blipFill>
          <a:blip r:embed="rId4"/>
          <a:stretch>
            <a:fillRect/>
          </a:stretch>
        </p:blipFill>
        <p:spPr>
          <a:xfrm>
            <a:off x="2849344" y="2855255"/>
            <a:ext cx="6193631" cy="175479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0" name="Google Shape;230;p27"/>
          <p:cNvSpPr txBox="1"/>
          <p:nvPr/>
        </p:nvSpPr>
        <p:spPr>
          <a:xfrm>
            <a:off x="96874" y="121444"/>
            <a:ext cx="9047126" cy="4829175"/>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lt1"/>
              </a:buClr>
              <a:buSzPts val="1500"/>
              <a:buFont typeface="Lato"/>
              <a:buChar char="★"/>
            </a:pPr>
            <a:r>
              <a:rPr lang="en-GB" sz="1500" dirty="0">
                <a:solidFill>
                  <a:schemeClr val="lt1"/>
                </a:solidFill>
                <a:latin typeface="Georgia"/>
                <a:ea typeface="Georgia"/>
                <a:cs typeface="Georgia"/>
                <a:sym typeface="Georgia"/>
              </a:rPr>
              <a:t>Using Glove :</a:t>
            </a:r>
            <a:endParaRPr sz="1500" dirty="0">
              <a:solidFill>
                <a:schemeClr val="lt1"/>
              </a:solidFill>
              <a:latin typeface="Georgia"/>
              <a:ea typeface="Georgia"/>
              <a:cs typeface="Georgia"/>
              <a:sym typeface="Georgia"/>
            </a:endParaRPr>
          </a:p>
          <a:p>
            <a:pPr marL="457200" lvl="0" indent="0" algn="l" rtl="0">
              <a:spcBef>
                <a:spcPts val="0"/>
              </a:spcBef>
              <a:spcAft>
                <a:spcPts val="0"/>
              </a:spcAft>
              <a:buNone/>
            </a:pPr>
            <a:endParaRPr sz="1300" dirty="0">
              <a:solidFill>
                <a:schemeClr val="lt1"/>
              </a:solidFill>
              <a:latin typeface="Lato"/>
              <a:ea typeface="Lato"/>
              <a:cs typeface="Lato"/>
              <a:sym typeface="Lato"/>
            </a:endParaRPr>
          </a:p>
          <a:p>
            <a:pPr marL="0" lvl="0" indent="0" algn="l" rtl="0">
              <a:spcBef>
                <a:spcPts val="0"/>
              </a:spcBef>
              <a:spcAft>
                <a:spcPts val="0"/>
              </a:spcAft>
              <a:buNone/>
            </a:pPr>
            <a:r>
              <a:rPr lang="en-GB" sz="1300" dirty="0">
                <a:solidFill>
                  <a:schemeClr val="lt1"/>
                </a:solidFill>
                <a:latin typeface="Georgia"/>
                <a:ea typeface="Georgia"/>
                <a:cs typeface="Georgia"/>
                <a:sym typeface="Georgia"/>
              </a:rPr>
              <a:t>Logistic regression </a:t>
            </a:r>
            <a:endParaRPr sz="1300" dirty="0">
              <a:solidFill>
                <a:schemeClr val="lt1"/>
              </a:solidFill>
              <a:latin typeface="Georgia"/>
              <a:ea typeface="Georgia"/>
              <a:cs typeface="Georgia"/>
              <a:sym typeface="Georgia"/>
            </a:endParaRPr>
          </a:p>
          <a:p>
            <a:pPr marL="0" lvl="0" indent="0" algn="l" rtl="0">
              <a:spcBef>
                <a:spcPts val="0"/>
              </a:spcBef>
              <a:spcAft>
                <a:spcPts val="0"/>
              </a:spcAft>
              <a:buNone/>
            </a:pPr>
            <a:r>
              <a:rPr lang="en-GB" sz="1300" dirty="0">
                <a:solidFill>
                  <a:schemeClr val="lt1"/>
                </a:solidFill>
                <a:latin typeface="Georgia"/>
                <a:ea typeface="Georgia"/>
                <a:cs typeface="Georgia"/>
                <a:sym typeface="Georgia"/>
              </a:rPr>
              <a:t>and </a:t>
            </a:r>
            <a:r>
              <a:rPr lang="en-GB" sz="1300" dirty="0" err="1">
                <a:solidFill>
                  <a:schemeClr val="lt1"/>
                </a:solidFill>
                <a:latin typeface="Georgia"/>
                <a:ea typeface="Georgia"/>
                <a:cs typeface="Georgia"/>
                <a:sym typeface="Georgia"/>
              </a:rPr>
              <a:t>kNN</a:t>
            </a:r>
            <a:r>
              <a:rPr lang="en-GB" sz="1300" dirty="0">
                <a:solidFill>
                  <a:schemeClr val="lt1"/>
                </a:solidFill>
                <a:latin typeface="Georgia"/>
                <a:ea typeface="Georgia"/>
                <a:cs typeface="Georgia"/>
                <a:sym typeface="Georgia"/>
              </a:rPr>
              <a:t>, SVM performs better.</a:t>
            </a:r>
            <a:endParaRPr sz="1300" dirty="0">
              <a:solidFill>
                <a:schemeClr val="lt1"/>
              </a:solidFill>
              <a:latin typeface="Georgia"/>
              <a:ea typeface="Georgia"/>
              <a:cs typeface="Georgia"/>
              <a:sym typeface="Georgia"/>
            </a:endParaRPr>
          </a:p>
          <a:p>
            <a:pPr marL="0" lvl="0" indent="0" algn="l" rtl="0">
              <a:spcBef>
                <a:spcPts val="0"/>
              </a:spcBef>
              <a:spcAft>
                <a:spcPts val="0"/>
              </a:spcAft>
              <a:buNone/>
            </a:pPr>
            <a:endParaRPr sz="1300" dirty="0">
              <a:solidFill>
                <a:schemeClr val="lt1"/>
              </a:solidFill>
              <a:latin typeface="Lato"/>
              <a:ea typeface="Lato"/>
              <a:cs typeface="Lato"/>
              <a:sym typeface="Lato"/>
            </a:endParaRPr>
          </a:p>
          <a:p>
            <a:pPr marL="0" lvl="0" indent="0" algn="l" rtl="0">
              <a:spcBef>
                <a:spcPts val="0"/>
              </a:spcBef>
              <a:spcAft>
                <a:spcPts val="0"/>
              </a:spcAft>
              <a:buNone/>
            </a:pPr>
            <a:endParaRPr sz="1300" dirty="0">
              <a:solidFill>
                <a:schemeClr val="lt1"/>
              </a:solidFill>
              <a:latin typeface="Lato"/>
              <a:ea typeface="Lato"/>
              <a:cs typeface="Lato"/>
              <a:sym typeface="Lato"/>
            </a:endParaRPr>
          </a:p>
          <a:p>
            <a:pPr marL="0" lvl="0" indent="0" algn="l" rtl="0">
              <a:spcBef>
                <a:spcPts val="0"/>
              </a:spcBef>
              <a:spcAft>
                <a:spcPts val="0"/>
              </a:spcAft>
              <a:buNone/>
            </a:pPr>
            <a:endParaRPr sz="1300" dirty="0">
              <a:solidFill>
                <a:schemeClr val="lt1"/>
              </a:solidFill>
              <a:latin typeface="Lato"/>
              <a:ea typeface="Lato"/>
              <a:cs typeface="Lato"/>
              <a:sym typeface="Lato"/>
            </a:endParaRPr>
          </a:p>
          <a:p>
            <a:pPr marL="0" lvl="0" indent="0" algn="l" rtl="0">
              <a:spcBef>
                <a:spcPts val="0"/>
              </a:spcBef>
              <a:spcAft>
                <a:spcPts val="0"/>
              </a:spcAft>
              <a:buNone/>
            </a:pPr>
            <a:endParaRPr sz="1300" dirty="0">
              <a:solidFill>
                <a:schemeClr val="lt1"/>
              </a:solidFill>
              <a:latin typeface="Lato"/>
              <a:ea typeface="Lato"/>
              <a:cs typeface="Lato"/>
              <a:sym typeface="Lato"/>
            </a:endParaRPr>
          </a:p>
          <a:p>
            <a:pPr marL="0" lvl="0" indent="0" algn="l" rtl="0">
              <a:spcBef>
                <a:spcPts val="0"/>
              </a:spcBef>
              <a:spcAft>
                <a:spcPts val="0"/>
              </a:spcAft>
              <a:buNone/>
            </a:pPr>
            <a:endParaRPr sz="1300" dirty="0">
              <a:solidFill>
                <a:schemeClr val="lt1"/>
              </a:solidFill>
              <a:latin typeface="Lato"/>
              <a:ea typeface="Lato"/>
              <a:cs typeface="Lato"/>
              <a:sym typeface="Lato"/>
            </a:endParaRPr>
          </a:p>
          <a:p>
            <a:pPr marL="0" lvl="0" indent="0" algn="l" rtl="0">
              <a:spcBef>
                <a:spcPts val="0"/>
              </a:spcBef>
              <a:spcAft>
                <a:spcPts val="0"/>
              </a:spcAft>
              <a:buNone/>
            </a:pPr>
            <a:endParaRPr sz="1300" dirty="0">
              <a:solidFill>
                <a:schemeClr val="lt1"/>
              </a:solidFill>
              <a:latin typeface="Lato"/>
              <a:ea typeface="Lato"/>
              <a:cs typeface="Lato"/>
              <a:sym typeface="Lato"/>
            </a:endParaRPr>
          </a:p>
          <a:p>
            <a:pPr marL="0" lvl="0" indent="0" algn="l" rtl="0">
              <a:spcBef>
                <a:spcPts val="0"/>
              </a:spcBef>
              <a:spcAft>
                <a:spcPts val="0"/>
              </a:spcAft>
              <a:buNone/>
            </a:pPr>
            <a:r>
              <a:rPr lang="en-GB" sz="1500" u="sng" dirty="0">
                <a:solidFill>
                  <a:schemeClr val="lt1"/>
                </a:solidFill>
                <a:latin typeface="Georgia"/>
                <a:ea typeface="Georgia"/>
                <a:cs typeface="Georgia"/>
                <a:sym typeface="Georgia"/>
              </a:rPr>
              <a:t>Hyperparameter tuning for Glove:</a:t>
            </a:r>
            <a:endParaRPr sz="1500" u="sng" dirty="0">
              <a:solidFill>
                <a:schemeClr val="lt1"/>
              </a:solidFill>
              <a:latin typeface="Georgia"/>
              <a:ea typeface="Georgia"/>
              <a:cs typeface="Georgia"/>
              <a:sym typeface="Georgia"/>
            </a:endParaRPr>
          </a:p>
          <a:p>
            <a:pPr marL="0" lvl="0" indent="0" algn="l" rtl="0">
              <a:spcBef>
                <a:spcPts val="0"/>
              </a:spcBef>
              <a:spcAft>
                <a:spcPts val="0"/>
              </a:spcAft>
              <a:buNone/>
            </a:pPr>
            <a:endParaRPr sz="1500" u="sng" dirty="0">
              <a:solidFill>
                <a:schemeClr val="lt1"/>
              </a:solidFill>
              <a:latin typeface="Georgia"/>
              <a:ea typeface="Georgia"/>
              <a:cs typeface="Georgia"/>
              <a:sym typeface="Georgia"/>
            </a:endParaRPr>
          </a:p>
          <a:p>
            <a:pPr marL="0" lvl="0" indent="0" algn="l" rtl="0">
              <a:spcBef>
                <a:spcPts val="0"/>
              </a:spcBef>
              <a:spcAft>
                <a:spcPts val="0"/>
              </a:spcAft>
              <a:buNone/>
            </a:pPr>
            <a:r>
              <a:rPr lang="en-GB" sz="1300" dirty="0">
                <a:solidFill>
                  <a:schemeClr val="lt1"/>
                </a:solidFill>
                <a:latin typeface="Georgia"/>
                <a:ea typeface="Georgia"/>
                <a:cs typeface="Georgia"/>
                <a:sym typeface="Georgia"/>
              </a:rPr>
              <a:t> As by doing </a:t>
            </a:r>
            <a:r>
              <a:rPr lang="en-GB" sz="1300" dirty="0" err="1">
                <a:solidFill>
                  <a:schemeClr val="lt1"/>
                </a:solidFill>
                <a:latin typeface="Georgia"/>
                <a:ea typeface="Georgia"/>
                <a:cs typeface="Georgia"/>
                <a:sym typeface="Georgia"/>
              </a:rPr>
              <a:t>HyperParameter</a:t>
            </a:r>
            <a:r>
              <a:rPr lang="en-GB" sz="1300" dirty="0">
                <a:solidFill>
                  <a:schemeClr val="lt1"/>
                </a:solidFill>
                <a:latin typeface="Georgia"/>
                <a:ea typeface="Georgia"/>
                <a:cs typeface="Georgia"/>
                <a:sym typeface="Georgia"/>
              </a:rPr>
              <a:t> </a:t>
            </a:r>
            <a:endParaRPr sz="1300" dirty="0">
              <a:solidFill>
                <a:schemeClr val="lt1"/>
              </a:solidFill>
              <a:latin typeface="Georgia"/>
              <a:ea typeface="Georgia"/>
              <a:cs typeface="Georgia"/>
              <a:sym typeface="Georgia"/>
            </a:endParaRPr>
          </a:p>
          <a:p>
            <a:pPr marL="0" lvl="0" indent="0" algn="l" rtl="0">
              <a:spcBef>
                <a:spcPts val="0"/>
              </a:spcBef>
              <a:spcAft>
                <a:spcPts val="0"/>
              </a:spcAft>
              <a:buNone/>
            </a:pPr>
            <a:r>
              <a:rPr lang="en-GB" sz="1300" dirty="0">
                <a:solidFill>
                  <a:schemeClr val="lt1"/>
                </a:solidFill>
                <a:latin typeface="Georgia"/>
                <a:ea typeface="Georgia"/>
                <a:cs typeface="Georgia"/>
                <a:sym typeface="Georgia"/>
              </a:rPr>
              <a:t>tuning we can observe as</a:t>
            </a:r>
            <a:endParaRPr sz="1300" dirty="0">
              <a:solidFill>
                <a:schemeClr val="lt1"/>
              </a:solidFill>
              <a:latin typeface="Georgia"/>
              <a:ea typeface="Georgia"/>
              <a:cs typeface="Georgia"/>
              <a:sym typeface="Georgia"/>
            </a:endParaRPr>
          </a:p>
          <a:p>
            <a:pPr marL="0" lvl="0" indent="0" algn="l" rtl="0">
              <a:spcBef>
                <a:spcPts val="0"/>
              </a:spcBef>
              <a:spcAft>
                <a:spcPts val="0"/>
              </a:spcAft>
              <a:buNone/>
            </a:pPr>
            <a:r>
              <a:rPr lang="en-GB" sz="1300" dirty="0">
                <a:solidFill>
                  <a:schemeClr val="lt1"/>
                </a:solidFill>
                <a:latin typeface="Georgia"/>
                <a:ea typeface="Georgia"/>
                <a:cs typeface="Georgia"/>
                <a:sym typeface="Georgia"/>
              </a:rPr>
              <a:t> all models except naive bayes</a:t>
            </a:r>
            <a:endParaRPr sz="1300" dirty="0">
              <a:solidFill>
                <a:schemeClr val="lt1"/>
              </a:solidFill>
              <a:latin typeface="Georgia"/>
              <a:ea typeface="Georgia"/>
              <a:cs typeface="Georgia"/>
              <a:sym typeface="Georgia"/>
            </a:endParaRPr>
          </a:p>
          <a:p>
            <a:pPr marL="0" lvl="0" indent="0" algn="l" rtl="0">
              <a:spcBef>
                <a:spcPts val="0"/>
              </a:spcBef>
              <a:spcAft>
                <a:spcPts val="0"/>
              </a:spcAft>
              <a:buNone/>
            </a:pPr>
            <a:r>
              <a:rPr lang="en-GB" sz="1300" dirty="0">
                <a:solidFill>
                  <a:schemeClr val="lt1"/>
                </a:solidFill>
                <a:latin typeface="Georgia"/>
                <a:ea typeface="Georgia"/>
                <a:cs typeface="Georgia"/>
                <a:sym typeface="Georgia"/>
              </a:rPr>
              <a:t>,Gradient boost performs well.</a:t>
            </a:r>
            <a:endParaRPr dirty="0">
              <a:latin typeface="Lato"/>
              <a:ea typeface="Lato"/>
              <a:cs typeface="Lato"/>
              <a:sym typeface="Lato"/>
            </a:endParaRPr>
          </a:p>
        </p:txBody>
      </p:sp>
      <p:pic>
        <p:nvPicPr>
          <p:cNvPr id="3" name="Picture 2">
            <a:extLst>
              <a:ext uri="{FF2B5EF4-FFF2-40B4-BE49-F238E27FC236}">
                <a16:creationId xmlns:a16="http://schemas.microsoft.com/office/drawing/2014/main" id="{E11326C5-9F6B-65E9-B31B-414962EF6F6E}"/>
              </a:ext>
            </a:extLst>
          </p:cNvPr>
          <p:cNvPicPr>
            <a:picLocks noChangeAspect="1"/>
          </p:cNvPicPr>
          <p:nvPr/>
        </p:nvPicPr>
        <p:blipFill>
          <a:blip r:embed="rId3"/>
          <a:stretch>
            <a:fillRect/>
          </a:stretch>
        </p:blipFill>
        <p:spPr>
          <a:xfrm>
            <a:off x="2783919" y="242888"/>
            <a:ext cx="6194756" cy="1827140"/>
          </a:xfrm>
          <a:prstGeom prst="rect">
            <a:avLst/>
          </a:prstGeom>
        </p:spPr>
      </p:pic>
      <p:pic>
        <p:nvPicPr>
          <p:cNvPr id="5" name="Picture 4">
            <a:extLst>
              <a:ext uri="{FF2B5EF4-FFF2-40B4-BE49-F238E27FC236}">
                <a16:creationId xmlns:a16="http://schemas.microsoft.com/office/drawing/2014/main" id="{150923EF-31EC-A65E-946A-77CE9A44EF5D}"/>
              </a:ext>
            </a:extLst>
          </p:cNvPr>
          <p:cNvPicPr>
            <a:picLocks noChangeAspect="1"/>
          </p:cNvPicPr>
          <p:nvPr/>
        </p:nvPicPr>
        <p:blipFill>
          <a:blip r:embed="rId4"/>
          <a:stretch>
            <a:fillRect/>
          </a:stretch>
        </p:blipFill>
        <p:spPr>
          <a:xfrm>
            <a:off x="2834388" y="2571750"/>
            <a:ext cx="6035478" cy="169306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7" name="Google Shape;237;p28"/>
          <p:cNvSpPr txBox="1"/>
          <p:nvPr/>
        </p:nvSpPr>
        <p:spPr>
          <a:xfrm>
            <a:off x="192874" y="157163"/>
            <a:ext cx="8901119" cy="4876137"/>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lt1"/>
              </a:buClr>
              <a:buSzPts val="1500"/>
              <a:buFont typeface="Lato"/>
              <a:buChar char="★"/>
            </a:pPr>
            <a:r>
              <a:rPr lang="en-GB" sz="1500" dirty="0">
                <a:solidFill>
                  <a:schemeClr val="lt1"/>
                </a:solidFill>
                <a:latin typeface="Georgia"/>
                <a:ea typeface="Georgia"/>
                <a:cs typeface="Georgia"/>
                <a:sym typeface="Georgia"/>
              </a:rPr>
              <a:t>Using </a:t>
            </a:r>
            <a:r>
              <a:rPr lang="en-GB" sz="1500" dirty="0" err="1">
                <a:solidFill>
                  <a:schemeClr val="lt1"/>
                </a:solidFill>
                <a:latin typeface="Georgia"/>
                <a:ea typeface="Georgia"/>
                <a:cs typeface="Georgia"/>
                <a:sym typeface="Georgia"/>
              </a:rPr>
              <a:t>Fasttext</a:t>
            </a:r>
            <a:r>
              <a:rPr lang="en-GB" sz="1500" dirty="0">
                <a:solidFill>
                  <a:schemeClr val="lt1"/>
                </a:solidFill>
                <a:latin typeface="Georgia"/>
                <a:ea typeface="Georgia"/>
                <a:cs typeface="Georgia"/>
                <a:sym typeface="Georgia"/>
              </a:rPr>
              <a:t> :</a:t>
            </a:r>
            <a:endParaRPr sz="1500" dirty="0">
              <a:solidFill>
                <a:schemeClr val="lt1"/>
              </a:solidFill>
              <a:latin typeface="Georgia"/>
              <a:ea typeface="Georgia"/>
              <a:cs typeface="Georgia"/>
              <a:sym typeface="Georgia"/>
            </a:endParaRPr>
          </a:p>
          <a:p>
            <a:pPr marL="457200" lvl="0" indent="0" algn="l" rtl="0">
              <a:spcBef>
                <a:spcPts val="0"/>
              </a:spcBef>
              <a:spcAft>
                <a:spcPts val="0"/>
              </a:spcAft>
              <a:buNone/>
            </a:pPr>
            <a:endParaRPr sz="1300" dirty="0">
              <a:solidFill>
                <a:schemeClr val="lt1"/>
              </a:solidFill>
              <a:latin typeface="Lato"/>
              <a:ea typeface="Lato"/>
              <a:cs typeface="Lato"/>
              <a:sym typeface="Lato"/>
            </a:endParaRPr>
          </a:p>
          <a:p>
            <a:pPr marL="0" lvl="0" indent="0" algn="l" rtl="0">
              <a:spcBef>
                <a:spcPts val="0"/>
              </a:spcBef>
              <a:spcAft>
                <a:spcPts val="0"/>
              </a:spcAft>
              <a:buNone/>
            </a:pPr>
            <a:r>
              <a:rPr lang="en-GB" sz="1300" dirty="0">
                <a:solidFill>
                  <a:schemeClr val="lt1"/>
                </a:solidFill>
                <a:latin typeface="Georgia"/>
                <a:ea typeface="Georgia"/>
                <a:cs typeface="Georgia"/>
                <a:sym typeface="Georgia"/>
              </a:rPr>
              <a:t>Logistic regression </a:t>
            </a:r>
            <a:endParaRPr sz="1300" dirty="0">
              <a:solidFill>
                <a:schemeClr val="lt1"/>
              </a:solidFill>
              <a:latin typeface="Georgia"/>
              <a:ea typeface="Georgia"/>
              <a:cs typeface="Georgia"/>
              <a:sym typeface="Georgia"/>
            </a:endParaRPr>
          </a:p>
          <a:p>
            <a:pPr marL="0" lvl="0" indent="0" algn="l" rtl="0">
              <a:spcBef>
                <a:spcPts val="0"/>
              </a:spcBef>
              <a:spcAft>
                <a:spcPts val="0"/>
              </a:spcAft>
              <a:buNone/>
            </a:pPr>
            <a:r>
              <a:rPr lang="en-GB" sz="1300" dirty="0">
                <a:solidFill>
                  <a:schemeClr val="lt1"/>
                </a:solidFill>
                <a:latin typeface="Georgia"/>
                <a:ea typeface="Georgia"/>
                <a:cs typeface="Georgia"/>
                <a:sym typeface="Georgia"/>
              </a:rPr>
              <a:t>and </a:t>
            </a:r>
            <a:r>
              <a:rPr lang="en-GB" sz="1300" dirty="0" err="1">
                <a:solidFill>
                  <a:schemeClr val="lt1"/>
                </a:solidFill>
                <a:latin typeface="Georgia"/>
                <a:ea typeface="Georgia"/>
                <a:cs typeface="Georgia"/>
                <a:sym typeface="Georgia"/>
              </a:rPr>
              <a:t>kNN</a:t>
            </a:r>
            <a:r>
              <a:rPr lang="en-GB" sz="1300" dirty="0">
                <a:solidFill>
                  <a:schemeClr val="lt1"/>
                </a:solidFill>
                <a:latin typeface="Georgia"/>
                <a:ea typeface="Georgia"/>
                <a:cs typeface="Georgia"/>
                <a:sym typeface="Georgia"/>
              </a:rPr>
              <a:t>, SVM performs better.</a:t>
            </a:r>
            <a:endParaRPr sz="1300" dirty="0">
              <a:solidFill>
                <a:schemeClr val="lt1"/>
              </a:solidFill>
              <a:latin typeface="Georgia"/>
              <a:ea typeface="Georgia"/>
              <a:cs typeface="Georgia"/>
              <a:sym typeface="Georgia"/>
            </a:endParaRPr>
          </a:p>
          <a:p>
            <a:pPr marL="0" lvl="0" indent="0" algn="l" rtl="0">
              <a:spcBef>
                <a:spcPts val="0"/>
              </a:spcBef>
              <a:spcAft>
                <a:spcPts val="0"/>
              </a:spcAft>
              <a:buNone/>
            </a:pPr>
            <a:endParaRPr sz="1300" dirty="0">
              <a:solidFill>
                <a:schemeClr val="lt1"/>
              </a:solidFill>
              <a:latin typeface="Lato"/>
              <a:ea typeface="Lato"/>
              <a:cs typeface="Lato"/>
              <a:sym typeface="Lato"/>
            </a:endParaRPr>
          </a:p>
          <a:p>
            <a:pPr marL="0" lvl="0" indent="0" algn="l" rtl="0">
              <a:spcBef>
                <a:spcPts val="0"/>
              </a:spcBef>
              <a:spcAft>
                <a:spcPts val="0"/>
              </a:spcAft>
              <a:buNone/>
            </a:pPr>
            <a:endParaRPr sz="1300" dirty="0">
              <a:solidFill>
                <a:schemeClr val="lt1"/>
              </a:solidFill>
              <a:latin typeface="Lato"/>
              <a:ea typeface="Lato"/>
              <a:cs typeface="Lato"/>
              <a:sym typeface="Lato"/>
            </a:endParaRPr>
          </a:p>
          <a:p>
            <a:pPr marL="0" lvl="0" indent="0" algn="l" rtl="0">
              <a:spcBef>
                <a:spcPts val="0"/>
              </a:spcBef>
              <a:spcAft>
                <a:spcPts val="0"/>
              </a:spcAft>
              <a:buNone/>
            </a:pPr>
            <a:endParaRPr sz="1300" dirty="0">
              <a:solidFill>
                <a:schemeClr val="lt1"/>
              </a:solidFill>
              <a:latin typeface="Lato"/>
              <a:ea typeface="Lato"/>
              <a:cs typeface="Lato"/>
              <a:sym typeface="Lato"/>
            </a:endParaRPr>
          </a:p>
          <a:p>
            <a:pPr marL="0" lvl="0" indent="0" algn="l" rtl="0">
              <a:spcBef>
                <a:spcPts val="0"/>
              </a:spcBef>
              <a:spcAft>
                <a:spcPts val="0"/>
              </a:spcAft>
              <a:buNone/>
            </a:pPr>
            <a:endParaRPr sz="1300" dirty="0">
              <a:solidFill>
                <a:schemeClr val="lt1"/>
              </a:solidFill>
              <a:latin typeface="Lato"/>
              <a:ea typeface="Lato"/>
              <a:cs typeface="Lato"/>
              <a:sym typeface="Lato"/>
            </a:endParaRPr>
          </a:p>
          <a:p>
            <a:pPr marL="0" lvl="0" indent="0" algn="l" rtl="0">
              <a:spcBef>
                <a:spcPts val="0"/>
              </a:spcBef>
              <a:spcAft>
                <a:spcPts val="0"/>
              </a:spcAft>
              <a:buNone/>
            </a:pPr>
            <a:endParaRPr sz="1300" dirty="0">
              <a:solidFill>
                <a:schemeClr val="lt1"/>
              </a:solidFill>
              <a:latin typeface="Lato"/>
              <a:ea typeface="Lato"/>
              <a:cs typeface="Lato"/>
              <a:sym typeface="Lato"/>
            </a:endParaRPr>
          </a:p>
          <a:p>
            <a:pPr marL="0" lvl="0" indent="0" algn="l" rtl="0">
              <a:spcBef>
                <a:spcPts val="0"/>
              </a:spcBef>
              <a:spcAft>
                <a:spcPts val="0"/>
              </a:spcAft>
              <a:buNone/>
            </a:pPr>
            <a:endParaRPr sz="1300" dirty="0">
              <a:solidFill>
                <a:schemeClr val="lt1"/>
              </a:solidFill>
              <a:latin typeface="Lato"/>
              <a:ea typeface="Lato"/>
              <a:cs typeface="Lato"/>
              <a:sym typeface="Lato"/>
            </a:endParaRPr>
          </a:p>
          <a:p>
            <a:pPr marL="0" lvl="0" indent="0" algn="l" rtl="0">
              <a:spcBef>
                <a:spcPts val="0"/>
              </a:spcBef>
              <a:spcAft>
                <a:spcPts val="0"/>
              </a:spcAft>
              <a:buNone/>
            </a:pPr>
            <a:r>
              <a:rPr lang="en-GB" sz="1500" u="sng" dirty="0">
                <a:solidFill>
                  <a:schemeClr val="lt1"/>
                </a:solidFill>
                <a:latin typeface="Georgia"/>
                <a:ea typeface="Georgia"/>
                <a:cs typeface="Georgia"/>
                <a:sym typeface="Georgia"/>
              </a:rPr>
              <a:t>Hyperparameter tuning for </a:t>
            </a:r>
            <a:r>
              <a:rPr lang="en-GB" sz="1500" u="sng" dirty="0" err="1">
                <a:solidFill>
                  <a:schemeClr val="lt1"/>
                </a:solidFill>
                <a:latin typeface="Georgia"/>
                <a:ea typeface="Georgia"/>
                <a:cs typeface="Georgia"/>
                <a:sym typeface="Georgia"/>
              </a:rPr>
              <a:t>Fasttext</a:t>
            </a:r>
            <a:r>
              <a:rPr lang="en-GB" sz="1500" u="sng" dirty="0">
                <a:solidFill>
                  <a:schemeClr val="lt1"/>
                </a:solidFill>
                <a:latin typeface="Georgia"/>
                <a:ea typeface="Georgia"/>
                <a:cs typeface="Georgia"/>
                <a:sym typeface="Georgia"/>
              </a:rPr>
              <a:t>:</a:t>
            </a:r>
            <a:endParaRPr sz="1500" u="sng" dirty="0">
              <a:solidFill>
                <a:schemeClr val="lt1"/>
              </a:solidFill>
              <a:latin typeface="Georgia"/>
              <a:ea typeface="Georgia"/>
              <a:cs typeface="Georgia"/>
              <a:sym typeface="Georgia"/>
            </a:endParaRPr>
          </a:p>
          <a:p>
            <a:pPr marL="0" lvl="0" indent="0" algn="l" rtl="0">
              <a:spcBef>
                <a:spcPts val="0"/>
              </a:spcBef>
              <a:spcAft>
                <a:spcPts val="0"/>
              </a:spcAft>
              <a:buNone/>
            </a:pPr>
            <a:endParaRPr sz="1500" u="sng" dirty="0">
              <a:solidFill>
                <a:schemeClr val="lt1"/>
              </a:solidFill>
              <a:latin typeface="Georgia"/>
              <a:ea typeface="Georgia"/>
              <a:cs typeface="Georgia"/>
              <a:sym typeface="Georgia"/>
            </a:endParaRPr>
          </a:p>
          <a:p>
            <a:pPr marL="0" lvl="0" indent="0" algn="l" rtl="0">
              <a:spcBef>
                <a:spcPts val="0"/>
              </a:spcBef>
              <a:spcAft>
                <a:spcPts val="0"/>
              </a:spcAft>
              <a:buNone/>
            </a:pPr>
            <a:r>
              <a:rPr lang="en-GB" sz="1300" dirty="0">
                <a:solidFill>
                  <a:schemeClr val="lt1"/>
                </a:solidFill>
                <a:latin typeface="Georgia"/>
                <a:ea typeface="Georgia"/>
                <a:cs typeface="Georgia"/>
                <a:sym typeface="Georgia"/>
              </a:rPr>
              <a:t> As by doing </a:t>
            </a:r>
            <a:r>
              <a:rPr lang="en-GB" sz="1300" dirty="0" err="1">
                <a:solidFill>
                  <a:schemeClr val="lt1"/>
                </a:solidFill>
                <a:latin typeface="Georgia"/>
                <a:ea typeface="Georgia"/>
                <a:cs typeface="Georgia"/>
                <a:sym typeface="Georgia"/>
              </a:rPr>
              <a:t>HyperParameter</a:t>
            </a:r>
            <a:r>
              <a:rPr lang="en-GB" sz="1300" dirty="0">
                <a:solidFill>
                  <a:schemeClr val="lt1"/>
                </a:solidFill>
                <a:latin typeface="Georgia"/>
                <a:ea typeface="Georgia"/>
                <a:cs typeface="Georgia"/>
                <a:sym typeface="Georgia"/>
              </a:rPr>
              <a:t> </a:t>
            </a:r>
            <a:endParaRPr sz="1300" dirty="0">
              <a:solidFill>
                <a:schemeClr val="lt1"/>
              </a:solidFill>
              <a:latin typeface="Georgia"/>
              <a:ea typeface="Georgia"/>
              <a:cs typeface="Georgia"/>
              <a:sym typeface="Georgia"/>
            </a:endParaRPr>
          </a:p>
          <a:p>
            <a:pPr marL="0" lvl="0" indent="0" algn="l" rtl="0">
              <a:spcBef>
                <a:spcPts val="0"/>
              </a:spcBef>
              <a:spcAft>
                <a:spcPts val="0"/>
              </a:spcAft>
              <a:buNone/>
            </a:pPr>
            <a:r>
              <a:rPr lang="en-GB" sz="1300" dirty="0">
                <a:solidFill>
                  <a:schemeClr val="lt1"/>
                </a:solidFill>
                <a:latin typeface="Georgia"/>
                <a:ea typeface="Georgia"/>
                <a:cs typeface="Georgia"/>
                <a:sym typeface="Georgia"/>
              </a:rPr>
              <a:t>tuning we can observe as</a:t>
            </a:r>
            <a:endParaRPr sz="1300" dirty="0">
              <a:solidFill>
                <a:schemeClr val="lt1"/>
              </a:solidFill>
              <a:latin typeface="Georgia"/>
              <a:ea typeface="Georgia"/>
              <a:cs typeface="Georgia"/>
              <a:sym typeface="Georgia"/>
            </a:endParaRPr>
          </a:p>
          <a:p>
            <a:pPr marL="0" lvl="0" indent="0" algn="l" rtl="0">
              <a:spcBef>
                <a:spcPts val="0"/>
              </a:spcBef>
              <a:spcAft>
                <a:spcPts val="0"/>
              </a:spcAft>
              <a:buNone/>
            </a:pPr>
            <a:r>
              <a:rPr lang="en-GB" sz="1300" dirty="0">
                <a:solidFill>
                  <a:schemeClr val="lt1"/>
                </a:solidFill>
                <a:latin typeface="Georgia"/>
                <a:ea typeface="Georgia"/>
                <a:cs typeface="Georgia"/>
                <a:sym typeface="Georgia"/>
              </a:rPr>
              <a:t>Log, SVM , Bagging and Random </a:t>
            </a:r>
            <a:endParaRPr sz="1300" dirty="0">
              <a:solidFill>
                <a:schemeClr val="lt1"/>
              </a:solidFill>
              <a:latin typeface="Georgia"/>
              <a:ea typeface="Georgia"/>
              <a:cs typeface="Georgia"/>
              <a:sym typeface="Georgia"/>
            </a:endParaRPr>
          </a:p>
          <a:p>
            <a:pPr marL="0" lvl="0" indent="0" algn="l" rtl="0">
              <a:spcBef>
                <a:spcPts val="0"/>
              </a:spcBef>
              <a:spcAft>
                <a:spcPts val="0"/>
              </a:spcAft>
              <a:buNone/>
            </a:pPr>
            <a:r>
              <a:rPr lang="en-GB" sz="1300" dirty="0">
                <a:solidFill>
                  <a:schemeClr val="lt1"/>
                </a:solidFill>
                <a:latin typeface="Georgia"/>
                <a:ea typeface="Georgia"/>
                <a:cs typeface="Georgia"/>
                <a:sym typeface="Georgia"/>
              </a:rPr>
              <a:t>Forest performs well.</a:t>
            </a:r>
            <a:endParaRPr dirty="0">
              <a:latin typeface="Lato"/>
              <a:ea typeface="Lato"/>
              <a:cs typeface="Lato"/>
              <a:sym typeface="Lato"/>
            </a:endParaRPr>
          </a:p>
        </p:txBody>
      </p:sp>
      <p:pic>
        <p:nvPicPr>
          <p:cNvPr id="3" name="Picture 2">
            <a:extLst>
              <a:ext uri="{FF2B5EF4-FFF2-40B4-BE49-F238E27FC236}">
                <a16:creationId xmlns:a16="http://schemas.microsoft.com/office/drawing/2014/main" id="{F1749B43-CE42-28C1-CE57-209AE216125F}"/>
              </a:ext>
            </a:extLst>
          </p:cNvPr>
          <p:cNvPicPr>
            <a:picLocks noChangeAspect="1"/>
          </p:cNvPicPr>
          <p:nvPr/>
        </p:nvPicPr>
        <p:blipFill>
          <a:blip r:embed="rId3"/>
          <a:stretch>
            <a:fillRect/>
          </a:stretch>
        </p:blipFill>
        <p:spPr>
          <a:xfrm>
            <a:off x="2800347" y="248000"/>
            <a:ext cx="6072695" cy="1737963"/>
          </a:xfrm>
          <a:prstGeom prst="rect">
            <a:avLst/>
          </a:prstGeom>
        </p:spPr>
      </p:pic>
      <p:pic>
        <p:nvPicPr>
          <p:cNvPr id="5" name="Picture 4">
            <a:extLst>
              <a:ext uri="{FF2B5EF4-FFF2-40B4-BE49-F238E27FC236}">
                <a16:creationId xmlns:a16="http://schemas.microsoft.com/office/drawing/2014/main" id="{C394065C-F011-FC25-B5D9-E2679E8A56FD}"/>
              </a:ext>
            </a:extLst>
          </p:cNvPr>
          <p:cNvPicPr>
            <a:picLocks noChangeAspect="1"/>
          </p:cNvPicPr>
          <p:nvPr/>
        </p:nvPicPr>
        <p:blipFill>
          <a:blip r:embed="rId4"/>
          <a:stretch>
            <a:fillRect/>
          </a:stretch>
        </p:blipFill>
        <p:spPr>
          <a:xfrm>
            <a:off x="2986088" y="2830017"/>
            <a:ext cx="6040918" cy="173796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9"/>
          <p:cNvSpPr txBox="1"/>
          <p:nvPr/>
        </p:nvSpPr>
        <p:spPr>
          <a:xfrm>
            <a:off x="149725" y="184950"/>
            <a:ext cx="8755500" cy="48354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lt1"/>
              </a:buClr>
              <a:buSzPts val="1500"/>
              <a:buFont typeface="Lato"/>
              <a:buChar char="★"/>
            </a:pPr>
            <a:r>
              <a:rPr lang="en-GB" sz="1500" dirty="0">
                <a:solidFill>
                  <a:schemeClr val="lt1"/>
                </a:solidFill>
                <a:latin typeface="Georgia"/>
                <a:ea typeface="Georgia"/>
                <a:cs typeface="Georgia"/>
                <a:sym typeface="Georgia"/>
              </a:rPr>
              <a:t>Using  Doc2Vec :</a:t>
            </a:r>
            <a:endParaRPr sz="1500" dirty="0">
              <a:solidFill>
                <a:schemeClr val="lt1"/>
              </a:solidFill>
              <a:latin typeface="Georgia"/>
              <a:ea typeface="Georgia"/>
              <a:cs typeface="Georgia"/>
              <a:sym typeface="Georgia"/>
            </a:endParaRPr>
          </a:p>
          <a:p>
            <a:pPr marL="457200" lvl="0" indent="0" algn="l" rtl="0">
              <a:spcBef>
                <a:spcPts val="0"/>
              </a:spcBef>
              <a:spcAft>
                <a:spcPts val="0"/>
              </a:spcAft>
              <a:buNone/>
            </a:pPr>
            <a:endParaRPr sz="1300" dirty="0">
              <a:solidFill>
                <a:schemeClr val="lt1"/>
              </a:solidFill>
              <a:latin typeface="Lato"/>
              <a:ea typeface="Lato"/>
              <a:cs typeface="Lato"/>
              <a:sym typeface="Lato"/>
            </a:endParaRPr>
          </a:p>
          <a:p>
            <a:pPr marL="0" lvl="0" indent="0" algn="l" rtl="0">
              <a:spcBef>
                <a:spcPts val="0"/>
              </a:spcBef>
              <a:spcAft>
                <a:spcPts val="0"/>
              </a:spcAft>
              <a:buNone/>
            </a:pPr>
            <a:r>
              <a:rPr lang="en-GB" sz="1300" dirty="0">
                <a:solidFill>
                  <a:schemeClr val="lt1"/>
                </a:solidFill>
                <a:latin typeface="Georgia"/>
                <a:ea typeface="Georgia"/>
                <a:cs typeface="Georgia"/>
                <a:sym typeface="Georgia"/>
              </a:rPr>
              <a:t>Logistic regression </a:t>
            </a:r>
            <a:endParaRPr sz="1300" dirty="0">
              <a:solidFill>
                <a:schemeClr val="lt1"/>
              </a:solidFill>
              <a:latin typeface="Georgia"/>
              <a:ea typeface="Georgia"/>
              <a:cs typeface="Georgia"/>
              <a:sym typeface="Georgia"/>
            </a:endParaRPr>
          </a:p>
          <a:p>
            <a:pPr marL="0" lvl="0" indent="0" algn="l" rtl="0">
              <a:spcBef>
                <a:spcPts val="0"/>
              </a:spcBef>
              <a:spcAft>
                <a:spcPts val="0"/>
              </a:spcAft>
              <a:buNone/>
            </a:pPr>
            <a:r>
              <a:rPr lang="en-GB" sz="1300" dirty="0">
                <a:solidFill>
                  <a:schemeClr val="lt1"/>
                </a:solidFill>
                <a:latin typeface="Georgia"/>
                <a:ea typeface="Georgia"/>
                <a:cs typeface="Georgia"/>
                <a:sym typeface="Georgia"/>
              </a:rPr>
              <a:t>and </a:t>
            </a:r>
            <a:r>
              <a:rPr lang="en-GB" sz="1300" dirty="0" err="1">
                <a:solidFill>
                  <a:schemeClr val="lt1"/>
                </a:solidFill>
                <a:latin typeface="Georgia"/>
                <a:ea typeface="Georgia"/>
                <a:cs typeface="Georgia"/>
                <a:sym typeface="Georgia"/>
              </a:rPr>
              <a:t>kNN</a:t>
            </a:r>
            <a:r>
              <a:rPr lang="en-GB" sz="1300" dirty="0">
                <a:solidFill>
                  <a:schemeClr val="lt1"/>
                </a:solidFill>
                <a:latin typeface="Georgia"/>
                <a:ea typeface="Georgia"/>
                <a:cs typeface="Georgia"/>
                <a:sym typeface="Georgia"/>
              </a:rPr>
              <a:t>, SVM performs better.</a:t>
            </a:r>
            <a:endParaRPr sz="1300" dirty="0">
              <a:solidFill>
                <a:schemeClr val="lt1"/>
              </a:solidFill>
              <a:latin typeface="Georgia"/>
              <a:ea typeface="Georgia"/>
              <a:cs typeface="Georgia"/>
              <a:sym typeface="Georgia"/>
            </a:endParaRPr>
          </a:p>
          <a:p>
            <a:pPr marL="0" lvl="0" indent="0" algn="l" rtl="0">
              <a:spcBef>
                <a:spcPts val="0"/>
              </a:spcBef>
              <a:spcAft>
                <a:spcPts val="0"/>
              </a:spcAft>
              <a:buNone/>
            </a:pPr>
            <a:endParaRPr sz="1300" dirty="0">
              <a:solidFill>
                <a:schemeClr val="lt1"/>
              </a:solidFill>
              <a:latin typeface="Lato"/>
              <a:ea typeface="Lato"/>
              <a:cs typeface="Lato"/>
              <a:sym typeface="Lato"/>
            </a:endParaRPr>
          </a:p>
          <a:p>
            <a:pPr marL="0" lvl="0" indent="0" algn="l" rtl="0">
              <a:spcBef>
                <a:spcPts val="0"/>
              </a:spcBef>
              <a:spcAft>
                <a:spcPts val="0"/>
              </a:spcAft>
              <a:buNone/>
            </a:pPr>
            <a:endParaRPr sz="1300" dirty="0">
              <a:solidFill>
                <a:schemeClr val="lt1"/>
              </a:solidFill>
              <a:latin typeface="Lato"/>
              <a:ea typeface="Lato"/>
              <a:cs typeface="Lato"/>
              <a:sym typeface="Lato"/>
            </a:endParaRPr>
          </a:p>
          <a:p>
            <a:pPr marL="0" lvl="0" indent="0" algn="l" rtl="0">
              <a:spcBef>
                <a:spcPts val="0"/>
              </a:spcBef>
              <a:spcAft>
                <a:spcPts val="0"/>
              </a:spcAft>
              <a:buNone/>
            </a:pPr>
            <a:endParaRPr sz="1300" dirty="0">
              <a:solidFill>
                <a:schemeClr val="lt1"/>
              </a:solidFill>
              <a:latin typeface="Lato"/>
              <a:ea typeface="Lato"/>
              <a:cs typeface="Lato"/>
              <a:sym typeface="Lato"/>
            </a:endParaRPr>
          </a:p>
          <a:p>
            <a:pPr marL="0" lvl="0" indent="0" algn="l" rtl="0">
              <a:spcBef>
                <a:spcPts val="0"/>
              </a:spcBef>
              <a:spcAft>
                <a:spcPts val="0"/>
              </a:spcAft>
              <a:buNone/>
            </a:pPr>
            <a:endParaRPr sz="1300" dirty="0">
              <a:solidFill>
                <a:schemeClr val="lt1"/>
              </a:solidFill>
              <a:latin typeface="Lato"/>
              <a:ea typeface="Lato"/>
              <a:cs typeface="Lato"/>
              <a:sym typeface="Lato"/>
            </a:endParaRPr>
          </a:p>
          <a:p>
            <a:pPr marL="0" lvl="0" indent="0" algn="l" rtl="0">
              <a:spcBef>
                <a:spcPts val="0"/>
              </a:spcBef>
              <a:spcAft>
                <a:spcPts val="0"/>
              </a:spcAft>
              <a:buNone/>
            </a:pPr>
            <a:endParaRPr sz="1300" dirty="0">
              <a:solidFill>
                <a:schemeClr val="lt1"/>
              </a:solidFill>
              <a:latin typeface="Lato"/>
              <a:ea typeface="Lato"/>
              <a:cs typeface="Lato"/>
              <a:sym typeface="Lato"/>
            </a:endParaRPr>
          </a:p>
          <a:p>
            <a:pPr marL="0" lvl="0" indent="0" algn="l" rtl="0">
              <a:spcBef>
                <a:spcPts val="0"/>
              </a:spcBef>
              <a:spcAft>
                <a:spcPts val="0"/>
              </a:spcAft>
              <a:buNone/>
            </a:pPr>
            <a:endParaRPr sz="1300" dirty="0">
              <a:solidFill>
                <a:schemeClr val="lt1"/>
              </a:solidFill>
              <a:latin typeface="Lato"/>
              <a:ea typeface="Lato"/>
              <a:cs typeface="Lato"/>
              <a:sym typeface="Lato"/>
            </a:endParaRPr>
          </a:p>
          <a:p>
            <a:pPr marL="0" lvl="0" indent="0" algn="l" rtl="0">
              <a:spcBef>
                <a:spcPts val="0"/>
              </a:spcBef>
              <a:spcAft>
                <a:spcPts val="0"/>
              </a:spcAft>
              <a:buNone/>
            </a:pPr>
            <a:endParaRPr sz="1500" u="sng" dirty="0">
              <a:solidFill>
                <a:schemeClr val="lt1"/>
              </a:solidFill>
              <a:latin typeface="Georgia"/>
              <a:ea typeface="Georgia"/>
              <a:cs typeface="Georgia"/>
              <a:sym typeface="Georgia"/>
            </a:endParaRPr>
          </a:p>
          <a:p>
            <a:pPr marL="0" lvl="0" indent="0" algn="l" rtl="0">
              <a:spcBef>
                <a:spcPts val="0"/>
              </a:spcBef>
              <a:spcAft>
                <a:spcPts val="0"/>
              </a:spcAft>
              <a:buNone/>
            </a:pPr>
            <a:r>
              <a:rPr lang="en-GB" sz="1500" u="sng" dirty="0">
                <a:solidFill>
                  <a:schemeClr val="lt1"/>
                </a:solidFill>
                <a:latin typeface="Georgia"/>
                <a:ea typeface="Georgia"/>
                <a:cs typeface="Georgia"/>
                <a:sym typeface="Georgia"/>
              </a:rPr>
              <a:t>Hyperparameter tuning for Doc2Vec:</a:t>
            </a:r>
            <a:endParaRPr sz="1500" u="sng" dirty="0">
              <a:solidFill>
                <a:schemeClr val="lt1"/>
              </a:solidFill>
              <a:latin typeface="Georgia"/>
              <a:ea typeface="Georgia"/>
              <a:cs typeface="Georgia"/>
              <a:sym typeface="Georgia"/>
            </a:endParaRPr>
          </a:p>
          <a:p>
            <a:pPr marL="0" lvl="0" indent="0" algn="l" rtl="0">
              <a:spcBef>
                <a:spcPts val="0"/>
              </a:spcBef>
              <a:spcAft>
                <a:spcPts val="0"/>
              </a:spcAft>
              <a:buNone/>
            </a:pPr>
            <a:endParaRPr sz="1500" u="sng" dirty="0">
              <a:solidFill>
                <a:schemeClr val="lt1"/>
              </a:solidFill>
              <a:latin typeface="Georgia"/>
              <a:ea typeface="Georgia"/>
              <a:cs typeface="Georgia"/>
              <a:sym typeface="Georgia"/>
            </a:endParaRPr>
          </a:p>
          <a:p>
            <a:pPr marL="0" lvl="0" indent="0" algn="l" rtl="0">
              <a:spcBef>
                <a:spcPts val="0"/>
              </a:spcBef>
              <a:spcAft>
                <a:spcPts val="0"/>
              </a:spcAft>
              <a:buNone/>
            </a:pPr>
            <a:r>
              <a:rPr lang="en-GB" sz="1300" dirty="0">
                <a:solidFill>
                  <a:schemeClr val="lt1"/>
                </a:solidFill>
                <a:latin typeface="Georgia"/>
                <a:ea typeface="Georgia"/>
                <a:cs typeface="Georgia"/>
                <a:sym typeface="Georgia"/>
              </a:rPr>
              <a:t> As by doing </a:t>
            </a:r>
            <a:r>
              <a:rPr lang="en-GB" sz="1300" dirty="0" err="1">
                <a:solidFill>
                  <a:schemeClr val="lt1"/>
                </a:solidFill>
                <a:latin typeface="Georgia"/>
                <a:ea typeface="Georgia"/>
                <a:cs typeface="Georgia"/>
                <a:sym typeface="Georgia"/>
              </a:rPr>
              <a:t>HyperParameter</a:t>
            </a:r>
            <a:r>
              <a:rPr lang="en-GB" sz="1300" dirty="0">
                <a:solidFill>
                  <a:schemeClr val="lt1"/>
                </a:solidFill>
                <a:latin typeface="Georgia"/>
                <a:ea typeface="Georgia"/>
                <a:cs typeface="Georgia"/>
                <a:sym typeface="Georgia"/>
              </a:rPr>
              <a:t> </a:t>
            </a:r>
            <a:endParaRPr sz="1300" dirty="0">
              <a:solidFill>
                <a:schemeClr val="lt1"/>
              </a:solidFill>
              <a:latin typeface="Georgia"/>
              <a:ea typeface="Georgia"/>
              <a:cs typeface="Georgia"/>
              <a:sym typeface="Georgia"/>
            </a:endParaRPr>
          </a:p>
          <a:p>
            <a:pPr marL="0" lvl="0" indent="0" algn="l" rtl="0">
              <a:spcBef>
                <a:spcPts val="0"/>
              </a:spcBef>
              <a:spcAft>
                <a:spcPts val="0"/>
              </a:spcAft>
              <a:buNone/>
            </a:pPr>
            <a:r>
              <a:rPr lang="en-GB" sz="1300" dirty="0">
                <a:solidFill>
                  <a:schemeClr val="lt1"/>
                </a:solidFill>
                <a:latin typeface="Georgia"/>
                <a:ea typeface="Georgia"/>
                <a:cs typeface="Georgia"/>
                <a:sym typeface="Georgia"/>
              </a:rPr>
              <a:t>tuning we can observe as</a:t>
            </a:r>
            <a:endParaRPr sz="1300" dirty="0">
              <a:solidFill>
                <a:schemeClr val="lt1"/>
              </a:solidFill>
              <a:latin typeface="Georgia"/>
              <a:ea typeface="Georgia"/>
              <a:cs typeface="Georgia"/>
              <a:sym typeface="Georgia"/>
            </a:endParaRPr>
          </a:p>
          <a:p>
            <a:pPr marL="0" lvl="0" indent="0" algn="l" rtl="0">
              <a:spcBef>
                <a:spcPts val="0"/>
              </a:spcBef>
              <a:spcAft>
                <a:spcPts val="0"/>
              </a:spcAft>
              <a:buNone/>
            </a:pPr>
            <a:r>
              <a:rPr lang="en-GB" sz="1300" dirty="0">
                <a:solidFill>
                  <a:schemeClr val="lt1"/>
                </a:solidFill>
                <a:latin typeface="Georgia"/>
                <a:ea typeface="Georgia"/>
                <a:cs typeface="Georgia"/>
                <a:sym typeface="Georgia"/>
              </a:rPr>
              <a:t>All models perform well except </a:t>
            </a:r>
            <a:endParaRPr sz="1300" dirty="0">
              <a:solidFill>
                <a:schemeClr val="lt1"/>
              </a:solidFill>
              <a:latin typeface="Georgia"/>
              <a:ea typeface="Georgia"/>
              <a:cs typeface="Georgia"/>
              <a:sym typeface="Georgia"/>
            </a:endParaRPr>
          </a:p>
          <a:p>
            <a:pPr marL="0" lvl="0" indent="0" algn="l" rtl="0">
              <a:spcBef>
                <a:spcPts val="0"/>
              </a:spcBef>
              <a:spcAft>
                <a:spcPts val="0"/>
              </a:spcAft>
              <a:buNone/>
            </a:pPr>
            <a:r>
              <a:rPr lang="en-GB" sz="1300" dirty="0">
                <a:solidFill>
                  <a:schemeClr val="lt1"/>
                </a:solidFill>
                <a:latin typeface="Georgia"/>
                <a:ea typeface="Georgia"/>
                <a:cs typeface="Georgia"/>
                <a:sym typeface="Georgia"/>
              </a:rPr>
              <a:t>Naive Bayes.</a:t>
            </a:r>
            <a:endParaRPr sz="1300" dirty="0">
              <a:solidFill>
                <a:schemeClr val="lt1"/>
              </a:solidFill>
              <a:latin typeface="Georgia"/>
              <a:ea typeface="Georgia"/>
              <a:cs typeface="Georgia"/>
              <a:sym typeface="Georgia"/>
            </a:endParaRPr>
          </a:p>
        </p:txBody>
      </p:sp>
      <p:pic>
        <p:nvPicPr>
          <p:cNvPr id="3" name="Picture 2">
            <a:extLst>
              <a:ext uri="{FF2B5EF4-FFF2-40B4-BE49-F238E27FC236}">
                <a16:creationId xmlns:a16="http://schemas.microsoft.com/office/drawing/2014/main" id="{DB4EBCD9-D160-21FC-3BD1-AFC515142A88}"/>
              </a:ext>
            </a:extLst>
          </p:cNvPr>
          <p:cNvPicPr>
            <a:picLocks noChangeAspect="1"/>
          </p:cNvPicPr>
          <p:nvPr/>
        </p:nvPicPr>
        <p:blipFill>
          <a:blip r:embed="rId3"/>
          <a:stretch>
            <a:fillRect/>
          </a:stretch>
        </p:blipFill>
        <p:spPr>
          <a:xfrm>
            <a:off x="2750111" y="263330"/>
            <a:ext cx="6244164" cy="1815502"/>
          </a:xfrm>
          <a:prstGeom prst="rect">
            <a:avLst/>
          </a:prstGeom>
        </p:spPr>
      </p:pic>
      <p:pic>
        <p:nvPicPr>
          <p:cNvPr id="5" name="Picture 4">
            <a:extLst>
              <a:ext uri="{FF2B5EF4-FFF2-40B4-BE49-F238E27FC236}">
                <a16:creationId xmlns:a16="http://schemas.microsoft.com/office/drawing/2014/main" id="{22A30F9D-6FB3-77B9-9F85-3534894D063F}"/>
              </a:ext>
            </a:extLst>
          </p:cNvPr>
          <p:cNvPicPr>
            <a:picLocks noChangeAspect="1"/>
          </p:cNvPicPr>
          <p:nvPr/>
        </p:nvPicPr>
        <p:blipFill>
          <a:blip r:embed="rId4"/>
          <a:stretch>
            <a:fillRect/>
          </a:stretch>
        </p:blipFill>
        <p:spPr>
          <a:xfrm>
            <a:off x="2682508" y="2875258"/>
            <a:ext cx="6379369" cy="16771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1"/>
          <p:cNvSpPr txBox="1"/>
          <p:nvPr/>
        </p:nvSpPr>
        <p:spPr>
          <a:xfrm>
            <a:off x="93175" y="-125"/>
            <a:ext cx="9050700" cy="51435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lt1"/>
              </a:buClr>
              <a:buSzPts val="1500"/>
              <a:buFont typeface="Lato"/>
              <a:buChar char="★"/>
            </a:pPr>
            <a:r>
              <a:rPr lang="en-GB" sz="1500" dirty="0">
                <a:solidFill>
                  <a:schemeClr val="lt1"/>
                </a:solidFill>
                <a:latin typeface="Georgia"/>
                <a:ea typeface="Georgia"/>
                <a:cs typeface="Georgia"/>
                <a:sym typeface="Georgia"/>
              </a:rPr>
              <a:t>DESIGN AND TRAIN MODEL USING NEURAL NETWORK:</a:t>
            </a:r>
            <a:endParaRPr sz="1500" dirty="0">
              <a:solidFill>
                <a:schemeClr val="lt1"/>
              </a:solidFill>
              <a:latin typeface="Georgia"/>
              <a:ea typeface="Georgia"/>
              <a:cs typeface="Georgia"/>
              <a:sym typeface="Georgia"/>
            </a:endParaRPr>
          </a:p>
          <a:p>
            <a:pPr marL="0" lvl="0" indent="0" algn="l" rtl="0">
              <a:spcBef>
                <a:spcPts val="0"/>
              </a:spcBef>
              <a:spcAft>
                <a:spcPts val="0"/>
              </a:spcAft>
              <a:buNone/>
            </a:pPr>
            <a:r>
              <a:rPr lang="en-GB" sz="1300" dirty="0">
                <a:solidFill>
                  <a:schemeClr val="lt1"/>
                </a:solidFill>
                <a:latin typeface="Lato"/>
                <a:ea typeface="Lato"/>
                <a:cs typeface="Lato"/>
                <a:sym typeface="Lato"/>
              </a:rPr>
              <a:t>   </a:t>
            </a:r>
            <a:endParaRPr dirty="0">
              <a:solidFill>
                <a:schemeClr val="lt1"/>
              </a:solidFill>
              <a:latin typeface="Georgia"/>
              <a:ea typeface="Georgia"/>
              <a:cs typeface="Georgia"/>
              <a:sym typeface="Georgia"/>
            </a:endParaRPr>
          </a:p>
          <a:p>
            <a:pPr marL="457200" lvl="0" indent="-317500" algn="l" rtl="0">
              <a:spcBef>
                <a:spcPts val="0"/>
              </a:spcBef>
              <a:spcAft>
                <a:spcPts val="0"/>
              </a:spcAft>
              <a:buClr>
                <a:schemeClr val="lt1"/>
              </a:buClr>
              <a:buSzPts val="1400"/>
              <a:buFont typeface="Georgia"/>
              <a:buChar char="❖"/>
            </a:pPr>
            <a:r>
              <a:rPr lang="en-GB" dirty="0">
                <a:solidFill>
                  <a:schemeClr val="lt1"/>
                </a:solidFill>
                <a:latin typeface="Georgia"/>
                <a:ea typeface="Georgia"/>
                <a:cs typeface="Georgia"/>
                <a:sym typeface="Georgia"/>
              </a:rPr>
              <a:t>   FOR BOW :</a:t>
            </a:r>
            <a:endParaRPr dirty="0">
              <a:solidFill>
                <a:schemeClr val="lt1"/>
              </a:solidFill>
              <a:latin typeface="Georgia"/>
              <a:ea typeface="Georgia"/>
              <a:cs typeface="Georgia"/>
              <a:sym typeface="Georgia"/>
            </a:endParaRPr>
          </a:p>
          <a:p>
            <a:pPr marL="457200" lvl="0" indent="0" algn="l" rtl="0">
              <a:spcBef>
                <a:spcPts val="0"/>
              </a:spcBef>
              <a:spcAft>
                <a:spcPts val="0"/>
              </a:spcAft>
              <a:buNone/>
            </a:pPr>
            <a:endParaRPr dirty="0">
              <a:solidFill>
                <a:schemeClr val="lt1"/>
              </a:solidFill>
              <a:latin typeface="Georgia"/>
              <a:ea typeface="Georgia"/>
              <a:cs typeface="Georgia"/>
              <a:sym typeface="Georgia"/>
            </a:endParaRPr>
          </a:p>
          <a:p>
            <a:pPr marL="457200" lvl="0" indent="-304800" algn="l" rtl="0">
              <a:spcBef>
                <a:spcPts val="0"/>
              </a:spcBef>
              <a:spcAft>
                <a:spcPts val="0"/>
              </a:spcAft>
              <a:buClr>
                <a:schemeClr val="lt1"/>
              </a:buClr>
              <a:buSzPts val="1200"/>
              <a:buFont typeface="Georgia"/>
              <a:buAutoNum type="arabicPeriod"/>
            </a:pPr>
            <a:r>
              <a:rPr lang="en-GB" sz="1200" dirty="0">
                <a:solidFill>
                  <a:schemeClr val="lt1"/>
                </a:solidFill>
                <a:latin typeface="Georgia"/>
                <a:ea typeface="Georgia"/>
                <a:cs typeface="Georgia"/>
                <a:sym typeface="Georgia"/>
              </a:rPr>
              <a:t>For First layer :-</a:t>
            </a:r>
            <a:r>
              <a:rPr lang="en-GB" sz="1200" dirty="0" err="1">
                <a:solidFill>
                  <a:schemeClr val="lt1"/>
                </a:solidFill>
                <a:latin typeface="Georgia"/>
                <a:ea typeface="Georgia"/>
                <a:cs typeface="Georgia"/>
                <a:sym typeface="Georgia"/>
              </a:rPr>
              <a:t>Relu</a:t>
            </a:r>
            <a:r>
              <a:rPr lang="en-GB" sz="1200" dirty="0">
                <a:solidFill>
                  <a:schemeClr val="lt1"/>
                </a:solidFill>
                <a:latin typeface="Georgia"/>
                <a:ea typeface="Georgia"/>
                <a:cs typeface="Georgia"/>
                <a:sym typeface="Georgia"/>
              </a:rPr>
              <a:t> Activation</a:t>
            </a:r>
            <a:endParaRPr sz="1200" dirty="0">
              <a:solidFill>
                <a:schemeClr val="lt1"/>
              </a:solidFill>
              <a:latin typeface="Georgia"/>
              <a:ea typeface="Georgia"/>
              <a:cs typeface="Georgia"/>
              <a:sym typeface="Georgia"/>
            </a:endParaRPr>
          </a:p>
          <a:p>
            <a:pPr marL="457200" lvl="0" indent="-304800" algn="l" rtl="0">
              <a:spcBef>
                <a:spcPts val="0"/>
              </a:spcBef>
              <a:spcAft>
                <a:spcPts val="0"/>
              </a:spcAft>
              <a:buClr>
                <a:schemeClr val="lt1"/>
              </a:buClr>
              <a:buSzPts val="1200"/>
              <a:buFont typeface="Georgia"/>
              <a:buAutoNum type="arabicPeriod"/>
            </a:pPr>
            <a:r>
              <a:rPr lang="en-GB" sz="1200" dirty="0">
                <a:solidFill>
                  <a:schemeClr val="lt1"/>
                </a:solidFill>
                <a:latin typeface="Georgia"/>
                <a:ea typeface="Georgia"/>
                <a:cs typeface="Georgia"/>
                <a:sym typeface="Georgia"/>
              </a:rPr>
              <a:t>For Second Layer : </a:t>
            </a:r>
            <a:r>
              <a:rPr lang="en-GB" sz="1200" dirty="0" err="1">
                <a:solidFill>
                  <a:schemeClr val="lt1"/>
                </a:solidFill>
                <a:latin typeface="Georgia"/>
                <a:ea typeface="Georgia"/>
                <a:cs typeface="Georgia"/>
                <a:sym typeface="Georgia"/>
              </a:rPr>
              <a:t>Relu</a:t>
            </a:r>
            <a:r>
              <a:rPr lang="en-GB" sz="1200" dirty="0">
                <a:solidFill>
                  <a:schemeClr val="lt1"/>
                </a:solidFill>
                <a:latin typeface="Georgia"/>
                <a:ea typeface="Georgia"/>
                <a:cs typeface="Georgia"/>
                <a:sym typeface="Georgia"/>
              </a:rPr>
              <a:t> Activation</a:t>
            </a:r>
            <a:endParaRPr sz="1200" dirty="0">
              <a:solidFill>
                <a:schemeClr val="lt1"/>
              </a:solidFill>
              <a:latin typeface="Georgia"/>
              <a:ea typeface="Georgia"/>
              <a:cs typeface="Georgia"/>
              <a:sym typeface="Georgia"/>
            </a:endParaRPr>
          </a:p>
          <a:p>
            <a:pPr marL="457200" lvl="0" indent="-304800" algn="l" rtl="0">
              <a:spcBef>
                <a:spcPts val="0"/>
              </a:spcBef>
              <a:spcAft>
                <a:spcPts val="0"/>
              </a:spcAft>
              <a:buClr>
                <a:schemeClr val="lt1"/>
              </a:buClr>
              <a:buSzPts val="1200"/>
              <a:buFont typeface="Georgia"/>
              <a:buAutoNum type="arabicPeriod"/>
            </a:pPr>
            <a:r>
              <a:rPr lang="en-GB" sz="1200" dirty="0">
                <a:solidFill>
                  <a:schemeClr val="lt1"/>
                </a:solidFill>
                <a:latin typeface="Georgia"/>
                <a:ea typeface="Georgia"/>
                <a:cs typeface="Georgia"/>
                <a:sym typeface="Georgia"/>
              </a:rPr>
              <a:t>For Last Layer : </a:t>
            </a:r>
            <a:r>
              <a:rPr lang="en-GB" sz="1200" dirty="0" err="1">
                <a:solidFill>
                  <a:schemeClr val="lt1"/>
                </a:solidFill>
                <a:latin typeface="Georgia"/>
                <a:ea typeface="Georgia"/>
                <a:cs typeface="Georgia"/>
                <a:sym typeface="Georgia"/>
              </a:rPr>
              <a:t>Softmax</a:t>
            </a:r>
            <a:r>
              <a:rPr lang="en-GB" sz="1200" dirty="0">
                <a:solidFill>
                  <a:schemeClr val="lt1"/>
                </a:solidFill>
                <a:latin typeface="Georgia"/>
                <a:ea typeface="Georgia"/>
                <a:cs typeface="Georgia"/>
                <a:sym typeface="Georgia"/>
              </a:rPr>
              <a:t> Activation</a:t>
            </a:r>
            <a:endParaRPr sz="1200" dirty="0">
              <a:solidFill>
                <a:schemeClr val="lt1"/>
              </a:solidFill>
              <a:latin typeface="Georgia"/>
              <a:ea typeface="Georgia"/>
              <a:cs typeface="Georgia"/>
              <a:sym typeface="Georgia"/>
            </a:endParaRPr>
          </a:p>
          <a:p>
            <a:pPr marL="914400" lvl="0" indent="0" algn="l" rtl="0">
              <a:spcBef>
                <a:spcPts val="0"/>
              </a:spcBef>
              <a:spcAft>
                <a:spcPts val="0"/>
              </a:spcAft>
              <a:buNone/>
            </a:pPr>
            <a:endParaRPr sz="1200" dirty="0">
              <a:solidFill>
                <a:schemeClr val="lt1"/>
              </a:solidFill>
              <a:latin typeface="Georgia"/>
              <a:ea typeface="Georgia"/>
              <a:cs typeface="Georgia"/>
              <a:sym typeface="Georgia"/>
            </a:endParaRPr>
          </a:p>
          <a:p>
            <a:pPr marL="914400" lvl="0" indent="0" algn="l" rtl="0">
              <a:spcBef>
                <a:spcPts val="0"/>
              </a:spcBef>
              <a:spcAft>
                <a:spcPts val="0"/>
              </a:spcAft>
              <a:buNone/>
            </a:pPr>
            <a:endParaRPr sz="1200" dirty="0">
              <a:solidFill>
                <a:schemeClr val="lt1"/>
              </a:solidFill>
              <a:latin typeface="Georgia"/>
              <a:ea typeface="Georgia"/>
              <a:cs typeface="Georgia"/>
              <a:sym typeface="Georgia"/>
            </a:endParaRPr>
          </a:p>
          <a:p>
            <a:pPr marL="914400" lvl="0" indent="0" algn="l" rtl="0">
              <a:spcBef>
                <a:spcPts val="0"/>
              </a:spcBef>
              <a:spcAft>
                <a:spcPts val="0"/>
              </a:spcAft>
              <a:buNone/>
            </a:pPr>
            <a:endParaRPr sz="1200" dirty="0">
              <a:solidFill>
                <a:schemeClr val="lt1"/>
              </a:solidFill>
              <a:latin typeface="Georgia"/>
              <a:ea typeface="Georgia"/>
              <a:cs typeface="Georgia"/>
              <a:sym typeface="Georgia"/>
            </a:endParaRPr>
          </a:p>
          <a:p>
            <a:pPr marL="914400" lvl="0" indent="0" algn="l" rtl="0">
              <a:spcBef>
                <a:spcPts val="0"/>
              </a:spcBef>
              <a:spcAft>
                <a:spcPts val="0"/>
              </a:spcAft>
              <a:buNone/>
            </a:pPr>
            <a:endParaRPr sz="1200" dirty="0">
              <a:solidFill>
                <a:schemeClr val="lt1"/>
              </a:solidFill>
              <a:latin typeface="Georgia"/>
              <a:ea typeface="Georgia"/>
              <a:cs typeface="Georgia"/>
              <a:sym typeface="Georgia"/>
            </a:endParaRPr>
          </a:p>
          <a:p>
            <a:pPr marL="0" lvl="0" indent="0" algn="l" rtl="0">
              <a:spcBef>
                <a:spcPts val="0"/>
              </a:spcBef>
              <a:spcAft>
                <a:spcPts val="0"/>
              </a:spcAft>
              <a:buNone/>
            </a:pPr>
            <a:r>
              <a:rPr lang="en-GB" sz="1200" dirty="0">
                <a:solidFill>
                  <a:schemeClr val="lt1"/>
                </a:solidFill>
                <a:latin typeface="Georgia"/>
                <a:ea typeface="Georgia"/>
                <a:cs typeface="Georgia"/>
                <a:sym typeface="Georgia"/>
              </a:rPr>
              <a:t>    </a:t>
            </a:r>
            <a:r>
              <a:rPr lang="en-GB" sz="1200" dirty="0" err="1">
                <a:solidFill>
                  <a:schemeClr val="lt1"/>
                </a:solidFill>
                <a:latin typeface="Georgia"/>
                <a:ea typeface="Georgia"/>
                <a:cs typeface="Georgia"/>
                <a:sym typeface="Georgia"/>
              </a:rPr>
              <a:t>Acuuracy</a:t>
            </a:r>
            <a:r>
              <a:rPr lang="en-GB" sz="1200" dirty="0">
                <a:solidFill>
                  <a:schemeClr val="lt1"/>
                </a:solidFill>
                <a:latin typeface="Georgia"/>
                <a:ea typeface="Georgia"/>
                <a:cs typeface="Georgia"/>
                <a:sym typeface="Georgia"/>
              </a:rPr>
              <a:t> Score </a:t>
            </a:r>
            <a:endParaRPr sz="1200" dirty="0">
              <a:solidFill>
                <a:schemeClr val="lt1"/>
              </a:solidFill>
              <a:latin typeface="Georgia"/>
              <a:ea typeface="Georgia"/>
              <a:cs typeface="Georgia"/>
              <a:sym typeface="Georgia"/>
            </a:endParaRPr>
          </a:p>
          <a:p>
            <a:pPr marL="0" lvl="0" indent="0" algn="l" rtl="0">
              <a:spcBef>
                <a:spcPts val="0"/>
              </a:spcBef>
              <a:spcAft>
                <a:spcPts val="0"/>
              </a:spcAft>
              <a:buNone/>
            </a:pPr>
            <a:endParaRPr sz="1200" dirty="0">
              <a:solidFill>
                <a:schemeClr val="lt1"/>
              </a:solidFill>
              <a:latin typeface="Georgia"/>
              <a:ea typeface="Georgia"/>
              <a:cs typeface="Georgia"/>
              <a:sym typeface="Georgia"/>
            </a:endParaRPr>
          </a:p>
          <a:p>
            <a:pPr marL="0" lvl="0" indent="0" algn="l" rtl="0">
              <a:spcBef>
                <a:spcPts val="0"/>
              </a:spcBef>
              <a:spcAft>
                <a:spcPts val="0"/>
              </a:spcAft>
              <a:buNone/>
            </a:pPr>
            <a:r>
              <a:rPr lang="en-GB" sz="1200" dirty="0">
                <a:solidFill>
                  <a:schemeClr val="lt1"/>
                </a:solidFill>
                <a:latin typeface="Georgia"/>
                <a:ea typeface="Georgia"/>
                <a:cs typeface="Georgia"/>
                <a:sym typeface="Georgia"/>
              </a:rPr>
              <a:t>   Train – 85.63%</a:t>
            </a:r>
            <a:endParaRPr sz="1200" dirty="0">
              <a:solidFill>
                <a:schemeClr val="lt1"/>
              </a:solidFill>
              <a:latin typeface="Georgia"/>
              <a:ea typeface="Georgia"/>
              <a:cs typeface="Georgia"/>
              <a:sym typeface="Georgia"/>
            </a:endParaRPr>
          </a:p>
          <a:p>
            <a:pPr marL="0" lvl="0" indent="0" algn="l" rtl="0">
              <a:spcBef>
                <a:spcPts val="0"/>
              </a:spcBef>
              <a:spcAft>
                <a:spcPts val="0"/>
              </a:spcAft>
              <a:buNone/>
            </a:pPr>
            <a:r>
              <a:rPr lang="en-GB" sz="1200" dirty="0">
                <a:solidFill>
                  <a:schemeClr val="lt1"/>
                </a:solidFill>
                <a:latin typeface="Georgia"/>
                <a:ea typeface="Georgia"/>
                <a:cs typeface="Georgia"/>
                <a:sym typeface="Georgia"/>
              </a:rPr>
              <a:t>   Test – 71.43% </a:t>
            </a:r>
            <a:endParaRPr sz="1200" dirty="0">
              <a:solidFill>
                <a:schemeClr val="lt1"/>
              </a:solidFill>
              <a:latin typeface="Georgia"/>
              <a:ea typeface="Georgia"/>
              <a:cs typeface="Georgia"/>
              <a:sym typeface="Georgia"/>
            </a:endParaRPr>
          </a:p>
          <a:p>
            <a:pPr marL="0" lvl="0" indent="0" algn="l" rtl="0">
              <a:spcBef>
                <a:spcPts val="0"/>
              </a:spcBef>
              <a:spcAft>
                <a:spcPts val="0"/>
              </a:spcAft>
              <a:buNone/>
            </a:pPr>
            <a:endParaRPr sz="1200" dirty="0">
              <a:solidFill>
                <a:schemeClr val="lt1"/>
              </a:solidFill>
              <a:latin typeface="Georgia"/>
              <a:ea typeface="Georgia"/>
              <a:cs typeface="Georgia"/>
              <a:sym typeface="Georgia"/>
            </a:endParaRPr>
          </a:p>
          <a:p>
            <a:pPr marL="0" lvl="0" indent="0" algn="l" rtl="0">
              <a:spcBef>
                <a:spcPts val="0"/>
              </a:spcBef>
              <a:spcAft>
                <a:spcPts val="0"/>
              </a:spcAft>
              <a:buNone/>
            </a:pPr>
            <a:endParaRPr sz="1200" dirty="0">
              <a:solidFill>
                <a:schemeClr val="lt1"/>
              </a:solidFill>
              <a:latin typeface="Georgia"/>
              <a:ea typeface="Georgia"/>
              <a:cs typeface="Georgia"/>
              <a:sym typeface="Georgia"/>
            </a:endParaRPr>
          </a:p>
          <a:p>
            <a:pPr marL="0" lvl="0" indent="0" algn="l" rtl="0">
              <a:spcBef>
                <a:spcPts val="0"/>
              </a:spcBef>
              <a:spcAft>
                <a:spcPts val="0"/>
              </a:spcAft>
              <a:buNone/>
            </a:pPr>
            <a:endParaRPr sz="1200" dirty="0">
              <a:solidFill>
                <a:schemeClr val="lt1"/>
              </a:solidFill>
              <a:latin typeface="Georgia"/>
              <a:ea typeface="Georgia"/>
              <a:cs typeface="Georgia"/>
              <a:sym typeface="Georgia"/>
            </a:endParaRPr>
          </a:p>
          <a:p>
            <a:pPr marL="914400" lvl="0" indent="0" algn="l" rtl="0">
              <a:spcBef>
                <a:spcPts val="0"/>
              </a:spcBef>
              <a:spcAft>
                <a:spcPts val="0"/>
              </a:spcAft>
              <a:buNone/>
            </a:pPr>
            <a:r>
              <a:rPr lang="en-GB" sz="1200" dirty="0">
                <a:solidFill>
                  <a:schemeClr val="lt1"/>
                </a:solidFill>
                <a:latin typeface="Georgia"/>
                <a:ea typeface="Georgia"/>
                <a:cs typeface="Georgia"/>
                <a:sym typeface="Georgia"/>
              </a:rPr>
              <a:t> Model Loss                                                                                                                                                          Model Accuracy</a:t>
            </a:r>
            <a:endParaRPr sz="1200" dirty="0">
              <a:solidFill>
                <a:schemeClr val="lt1"/>
              </a:solidFill>
              <a:latin typeface="Georgia"/>
              <a:ea typeface="Georgia"/>
              <a:cs typeface="Georgia"/>
              <a:sym typeface="Georgia"/>
            </a:endParaRPr>
          </a:p>
          <a:p>
            <a:pPr marL="914400" lvl="0" indent="0" algn="l" rtl="0">
              <a:spcBef>
                <a:spcPts val="0"/>
              </a:spcBef>
              <a:spcAft>
                <a:spcPts val="0"/>
              </a:spcAft>
              <a:buNone/>
            </a:pPr>
            <a:r>
              <a:rPr lang="en-GB" sz="1200" dirty="0">
                <a:solidFill>
                  <a:schemeClr val="lt1"/>
                </a:solidFill>
                <a:latin typeface="Georgia"/>
                <a:ea typeface="Georgia"/>
                <a:cs typeface="Georgia"/>
                <a:sym typeface="Georgia"/>
              </a:rPr>
              <a:t> </a:t>
            </a:r>
            <a:endParaRPr dirty="0">
              <a:latin typeface="Lato"/>
              <a:ea typeface="Lato"/>
              <a:cs typeface="Lato"/>
              <a:sym typeface="Lato"/>
            </a:endParaRPr>
          </a:p>
        </p:txBody>
      </p:sp>
      <p:pic>
        <p:nvPicPr>
          <p:cNvPr id="257" name="Google Shape;257;p31"/>
          <p:cNvPicPr preferRelativeResize="0"/>
          <p:nvPr/>
        </p:nvPicPr>
        <p:blipFill rotWithShape="1">
          <a:blip r:embed="rId3">
            <a:alphaModFix/>
          </a:blip>
          <a:srcRect l="2752" t="32969" r="11755" b="10507"/>
          <a:stretch/>
        </p:blipFill>
        <p:spPr>
          <a:xfrm>
            <a:off x="3158775" y="372725"/>
            <a:ext cx="5814398" cy="2609026"/>
          </a:xfrm>
          <a:prstGeom prst="rect">
            <a:avLst/>
          </a:prstGeom>
          <a:noFill/>
          <a:ln>
            <a:noFill/>
          </a:ln>
        </p:spPr>
      </p:pic>
      <p:pic>
        <p:nvPicPr>
          <p:cNvPr id="258" name="Google Shape;258;p31"/>
          <p:cNvPicPr preferRelativeResize="0"/>
          <p:nvPr/>
        </p:nvPicPr>
        <p:blipFill rotWithShape="1">
          <a:blip r:embed="rId4">
            <a:alphaModFix/>
          </a:blip>
          <a:srcRect l="6831" t="23192" r="35900" b="19739"/>
          <a:stretch/>
        </p:blipFill>
        <p:spPr>
          <a:xfrm>
            <a:off x="3354425" y="3177425"/>
            <a:ext cx="3835248" cy="18822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4"/>
          <p:cNvSpPr txBox="1">
            <a:spLocks noGrp="1"/>
          </p:cNvSpPr>
          <p:nvPr>
            <p:ph type="title"/>
          </p:nvPr>
        </p:nvSpPr>
        <p:spPr>
          <a:xfrm>
            <a:off x="1039725" y="67950"/>
            <a:ext cx="8041200" cy="5007600"/>
          </a:xfrm>
          <a:prstGeom prst="rect">
            <a:avLst/>
          </a:prstGeom>
        </p:spPr>
        <p:txBody>
          <a:bodyPr spcFirstLastPara="1" wrap="square" lIns="91425" tIns="91425" rIns="91425" bIns="180000" anchor="t" anchorCtr="0">
            <a:noAutofit/>
          </a:bodyPr>
          <a:lstStyle/>
          <a:p>
            <a:pPr marL="107999" lvl="0" indent="-85725" algn="l" rtl="0">
              <a:spcBef>
                <a:spcPts val="0"/>
              </a:spcBef>
              <a:spcAft>
                <a:spcPts val="0"/>
              </a:spcAft>
              <a:buClr>
                <a:schemeClr val="lt2"/>
              </a:buClr>
              <a:buSzPts val="1350"/>
              <a:buFont typeface="Georgia"/>
              <a:buChar char="●"/>
            </a:pPr>
            <a:r>
              <a:rPr lang="en-GB" sz="1350" u="sng">
                <a:solidFill>
                  <a:schemeClr val="lt2"/>
                </a:solidFill>
                <a:latin typeface="Georgia"/>
                <a:ea typeface="Georgia"/>
                <a:cs typeface="Georgia"/>
                <a:sym typeface="Georgia"/>
              </a:rPr>
              <a:t>Domain:</a:t>
            </a:r>
            <a:r>
              <a:rPr lang="en-GB" sz="1350">
                <a:solidFill>
                  <a:schemeClr val="lt2"/>
                </a:solidFill>
                <a:latin typeface="Georgia"/>
                <a:ea typeface="Georgia"/>
                <a:cs typeface="Georgia"/>
                <a:sym typeface="Georgia"/>
              </a:rPr>
              <a:t>  </a:t>
            </a:r>
            <a:r>
              <a:rPr lang="en-GB" sz="1350">
                <a:latin typeface="Georgia"/>
                <a:ea typeface="Georgia"/>
                <a:cs typeface="Georgia"/>
                <a:sym typeface="Georgia"/>
              </a:rPr>
              <a:t>NLP based Chatbot on Industrial Safety</a:t>
            </a:r>
            <a:r>
              <a:rPr lang="en-GB" sz="2160">
                <a:latin typeface="Georgia"/>
                <a:ea typeface="Georgia"/>
                <a:cs typeface="Georgia"/>
                <a:sym typeface="Georgia"/>
              </a:rPr>
              <a:t>.</a:t>
            </a:r>
            <a:endParaRPr sz="1350">
              <a:latin typeface="Georgia"/>
              <a:ea typeface="Georgia"/>
              <a:cs typeface="Georgia"/>
              <a:sym typeface="Georgia"/>
            </a:endParaRPr>
          </a:p>
          <a:p>
            <a:pPr marL="107999" lvl="0" indent="0" algn="l" rtl="0">
              <a:spcBef>
                <a:spcPts val="0"/>
              </a:spcBef>
              <a:spcAft>
                <a:spcPts val="0"/>
              </a:spcAft>
              <a:buSzPts val="990"/>
              <a:buNone/>
            </a:pPr>
            <a:endParaRPr sz="1350">
              <a:latin typeface="Georgia"/>
              <a:ea typeface="Georgia"/>
              <a:cs typeface="Georgia"/>
              <a:sym typeface="Georgia"/>
            </a:endParaRPr>
          </a:p>
          <a:p>
            <a:pPr marL="107999" lvl="0" indent="-85725" algn="l" rtl="0">
              <a:spcBef>
                <a:spcPts val="0"/>
              </a:spcBef>
              <a:spcAft>
                <a:spcPts val="0"/>
              </a:spcAft>
              <a:buClr>
                <a:schemeClr val="lt2"/>
              </a:buClr>
              <a:buSzPts val="1350"/>
              <a:buFont typeface="Georgia"/>
              <a:buChar char="●"/>
            </a:pPr>
            <a:r>
              <a:rPr lang="en-GB" sz="1350" u="sng">
                <a:solidFill>
                  <a:schemeClr val="lt2"/>
                </a:solidFill>
                <a:latin typeface="Georgia"/>
                <a:ea typeface="Georgia"/>
                <a:cs typeface="Georgia"/>
                <a:sym typeface="Georgia"/>
              </a:rPr>
              <a:t>Context: </a:t>
            </a:r>
            <a:r>
              <a:rPr lang="en-GB" sz="1350">
                <a:latin typeface="Georgia"/>
                <a:ea typeface="Georgia"/>
                <a:cs typeface="Georgia"/>
                <a:sym typeface="Georgia"/>
              </a:rPr>
              <a:t> The database comes from one of the biggest industry in Brazil and in the world. It is an urgent need for industries/companies around the globe to understand why employees still suffer some injuries/accidents in plants. Sometimes they also die in such environment.</a:t>
            </a:r>
            <a:endParaRPr sz="1350">
              <a:latin typeface="Georgia"/>
              <a:ea typeface="Georgia"/>
              <a:cs typeface="Georgia"/>
              <a:sym typeface="Georgia"/>
            </a:endParaRPr>
          </a:p>
          <a:p>
            <a:pPr marL="107999" lvl="0" indent="0" algn="l" rtl="0">
              <a:spcBef>
                <a:spcPts val="0"/>
              </a:spcBef>
              <a:spcAft>
                <a:spcPts val="0"/>
              </a:spcAft>
              <a:buSzPts val="990"/>
              <a:buNone/>
            </a:pPr>
            <a:endParaRPr sz="1250">
              <a:latin typeface="Georgia"/>
              <a:ea typeface="Georgia"/>
              <a:cs typeface="Georgia"/>
              <a:sym typeface="Georgia"/>
            </a:endParaRPr>
          </a:p>
          <a:p>
            <a:pPr marL="107999" lvl="0" indent="-85725" algn="l" rtl="0">
              <a:spcBef>
                <a:spcPts val="0"/>
              </a:spcBef>
              <a:spcAft>
                <a:spcPts val="0"/>
              </a:spcAft>
              <a:buClr>
                <a:schemeClr val="lt2"/>
              </a:buClr>
              <a:buSzPts val="1350"/>
              <a:buFont typeface="Georgia"/>
              <a:buChar char="●"/>
            </a:pPr>
            <a:r>
              <a:rPr lang="en-GB" sz="1250" u="sng">
                <a:solidFill>
                  <a:schemeClr val="lt2"/>
                </a:solidFill>
                <a:latin typeface="Georgia"/>
                <a:ea typeface="Georgia"/>
                <a:cs typeface="Georgia"/>
                <a:sym typeface="Georgia"/>
              </a:rPr>
              <a:t>DATA DESCRIPTION</a:t>
            </a:r>
            <a:r>
              <a:rPr lang="en-GB" sz="1350">
                <a:solidFill>
                  <a:schemeClr val="lt2"/>
                </a:solidFill>
                <a:latin typeface="Georgia"/>
                <a:ea typeface="Georgia"/>
                <a:cs typeface="Georgia"/>
                <a:sym typeface="Georgia"/>
              </a:rPr>
              <a:t>:</a:t>
            </a:r>
            <a:r>
              <a:rPr lang="en-GB" sz="1350">
                <a:latin typeface="Georgia"/>
                <a:ea typeface="Georgia"/>
                <a:cs typeface="Georgia"/>
                <a:sym typeface="Georgia"/>
              </a:rPr>
              <a:t> This The database is basically records of accidents from 12 different plants in 03 different countries which every line in the data is an occurrence of an accident.</a:t>
            </a:r>
            <a:endParaRPr sz="1350">
              <a:latin typeface="Georgia"/>
              <a:ea typeface="Georgia"/>
              <a:cs typeface="Georgia"/>
              <a:sym typeface="Georgia"/>
            </a:endParaRPr>
          </a:p>
          <a:p>
            <a:pPr marL="107999" lvl="0" indent="0" algn="l" rtl="0">
              <a:spcBef>
                <a:spcPts val="0"/>
              </a:spcBef>
              <a:spcAft>
                <a:spcPts val="0"/>
              </a:spcAft>
              <a:buSzPts val="990"/>
              <a:buNone/>
            </a:pPr>
            <a:endParaRPr sz="1260">
              <a:latin typeface="Georgia"/>
              <a:ea typeface="Georgia"/>
              <a:cs typeface="Georgia"/>
              <a:sym typeface="Georgia"/>
            </a:endParaRPr>
          </a:p>
          <a:p>
            <a:pPr marL="107999" lvl="0" indent="-92075" algn="l" rtl="0">
              <a:spcBef>
                <a:spcPts val="0"/>
              </a:spcBef>
              <a:spcAft>
                <a:spcPts val="0"/>
              </a:spcAft>
              <a:buClr>
                <a:schemeClr val="lt2"/>
              </a:buClr>
              <a:buSzPts val="1450"/>
              <a:buFont typeface="Georgia"/>
              <a:buChar char="●"/>
            </a:pPr>
            <a:r>
              <a:rPr lang="en-GB" sz="1450" u="sng">
                <a:solidFill>
                  <a:schemeClr val="lt2"/>
                </a:solidFill>
                <a:latin typeface="Georgia"/>
                <a:ea typeface="Georgia"/>
                <a:cs typeface="Georgia"/>
                <a:sym typeface="Georgia"/>
              </a:rPr>
              <a:t>Columns description: </a:t>
            </a:r>
            <a:endParaRPr sz="1450" u="sng">
              <a:solidFill>
                <a:schemeClr val="lt2"/>
              </a:solidFill>
              <a:latin typeface="Georgia"/>
              <a:ea typeface="Georgia"/>
              <a:cs typeface="Georgia"/>
              <a:sym typeface="Georgia"/>
            </a:endParaRPr>
          </a:p>
          <a:p>
            <a:pPr marL="107999" lvl="0" indent="0" algn="l" rtl="0">
              <a:spcBef>
                <a:spcPts val="0"/>
              </a:spcBef>
              <a:spcAft>
                <a:spcPts val="0"/>
              </a:spcAft>
              <a:buSzPts val="990"/>
              <a:buNone/>
            </a:pPr>
            <a:endParaRPr sz="1350">
              <a:solidFill>
                <a:schemeClr val="lt2"/>
              </a:solidFill>
              <a:latin typeface="Georgia"/>
              <a:ea typeface="Georgia"/>
              <a:cs typeface="Georgia"/>
              <a:sym typeface="Georgia"/>
            </a:endParaRPr>
          </a:p>
          <a:p>
            <a:pPr marL="107999" lvl="0" indent="0" algn="l" rtl="0">
              <a:spcBef>
                <a:spcPts val="0"/>
              </a:spcBef>
              <a:spcAft>
                <a:spcPts val="0"/>
              </a:spcAft>
              <a:buSzPts val="990"/>
              <a:buNone/>
            </a:pPr>
            <a:r>
              <a:rPr lang="en-GB" sz="1350">
                <a:solidFill>
                  <a:schemeClr val="lt2"/>
                </a:solidFill>
                <a:latin typeface="Georgia"/>
                <a:ea typeface="Georgia"/>
                <a:cs typeface="Georgia"/>
                <a:sym typeface="Georgia"/>
              </a:rPr>
              <a:t>      </a:t>
            </a:r>
            <a:r>
              <a:rPr lang="en-GB" sz="1350">
                <a:latin typeface="Georgia"/>
                <a:ea typeface="Georgia"/>
                <a:cs typeface="Georgia"/>
                <a:sym typeface="Georgia"/>
              </a:rPr>
              <a:t>  ‣ Data: timestamp or time/date information   </a:t>
            </a:r>
            <a:endParaRPr sz="1350">
              <a:latin typeface="Georgia"/>
              <a:ea typeface="Georgia"/>
              <a:cs typeface="Georgia"/>
              <a:sym typeface="Georgia"/>
            </a:endParaRPr>
          </a:p>
          <a:p>
            <a:pPr marL="107999" lvl="0" indent="0" algn="l" rtl="0">
              <a:spcBef>
                <a:spcPts val="0"/>
              </a:spcBef>
              <a:spcAft>
                <a:spcPts val="0"/>
              </a:spcAft>
              <a:buSzPts val="990"/>
              <a:buNone/>
            </a:pPr>
            <a:r>
              <a:rPr lang="en-GB" sz="1350">
                <a:latin typeface="Georgia"/>
                <a:ea typeface="Georgia"/>
                <a:cs typeface="Georgia"/>
                <a:sym typeface="Georgia"/>
              </a:rPr>
              <a:t>        ‣ Countries: which country the accident occurred (anonymised)</a:t>
            </a:r>
            <a:endParaRPr sz="1350">
              <a:latin typeface="Georgia"/>
              <a:ea typeface="Georgia"/>
              <a:cs typeface="Georgia"/>
              <a:sym typeface="Georgia"/>
            </a:endParaRPr>
          </a:p>
          <a:p>
            <a:pPr marL="107999" lvl="0" indent="0" algn="l" rtl="0">
              <a:spcBef>
                <a:spcPts val="0"/>
              </a:spcBef>
              <a:spcAft>
                <a:spcPts val="0"/>
              </a:spcAft>
              <a:buSzPts val="990"/>
              <a:buNone/>
            </a:pPr>
            <a:r>
              <a:rPr lang="en-GB" sz="1350">
                <a:latin typeface="Georgia"/>
                <a:ea typeface="Georgia"/>
                <a:cs typeface="Georgia"/>
                <a:sym typeface="Georgia"/>
              </a:rPr>
              <a:t>        ‣ Local: the city where the manufacturing plant is located (anonymised)</a:t>
            </a:r>
            <a:endParaRPr sz="1350">
              <a:latin typeface="Georgia"/>
              <a:ea typeface="Georgia"/>
              <a:cs typeface="Georgia"/>
              <a:sym typeface="Georgia"/>
            </a:endParaRPr>
          </a:p>
          <a:p>
            <a:pPr marL="107999" lvl="0" indent="0" algn="l" rtl="0">
              <a:spcBef>
                <a:spcPts val="0"/>
              </a:spcBef>
              <a:spcAft>
                <a:spcPts val="0"/>
              </a:spcAft>
              <a:buSzPts val="990"/>
              <a:buNone/>
            </a:pPr>
            <a:r>
              <a:rPr lang="en-GB" sz="1350">
                <a:latin typeface="Georgia"/>
                <a:ea typeface="Georgia"/>
                <a:cs typeface="Georgia"/>
                <a:sym typeface="Georgia"/>
              </a:rPr>
              <a:t>        ‣ Industry sector: which sector the plant belongs to</a:t>
            </a:r>
            <a:endParaRPr sz="1350">
              <a:latin typeface="Georgia"/>
              <a:ea typeface="Georgia"/>
              <a:cs typeface="Georgia"/>
              <a:sym typeface="Georgia"/>
            </a:endParaRPr>
          </a:p>
          <a:p>
            <a:pPr marL="107999" lvl="0" indent="0" algn="l" rtl="0">
              <a:spcBef>
                <a:spcPts val="0"/>
              </a:spcBef>
              <a:spcAft>
                <a:spcPts val="0"/>
              </a:spcAft>
              <a:buSzPts val="990"/>
              <a:buNone/>
            </a:pPr>
            <a:r>
              <a:rPr lang="en-GB" sz="1350">
                <a:latin typeface="Georgia"/>
                <a:ea typeface="Georgia"/>
                <a:cs typeface="Georgia"/>
                <a:sym typeface="Georgia"/>
              </a:rPr>
              <a:t>        ‣ Accident level: from I to VI, it registers how severe was the accident (I means not severe   but VI means very severe)</a:t>
            </a:r>
            <a:endParaRPr sz="1350">
              <a:latin typeface="Georgia"/>
              <a:ea typeface="Georgia"/>
              <a:cs typeface="Georgia"/>
              <a:sym typeface="Georgia"/>
            </a:endParaRPr>
          </a:p>
          <a:p>
            <a:pPr marL="107999" lvl="0" indent="0" algn="l" rtl="0">
              <a:spcBef>
                <a:spcPts val="0"/>
              </a:spcBef>
              <a:spcAft>
                <a:spcPts val="0"/>
              </a:spcAft>
              <a:buSzPts val="990"/>
              <a:buNone/>
            </a:pPr>
            <a:r>
              <a:rPr lang="en-GB" sz="1350">
                <a:latin typeface="Georgia"/>
                <a:ea typeface="Georgia"/>
                <a:cs typeface="Georgia"/>
                <a:sym typeface="Georgia"/>
              </a:rPr>
              <a:t>       </a:t>
            </a:r>
            <a:r>
              <a:rPr lang="en-GB" sz="1250">
                <a:latin typeface="Georgia"/>
                <a:ea typeface="Georgia"/>
                <a:cs typeface="Georgia"/>
                <a:sym typeface="Georgia"/>
              </a:rPr>
              <a:t>‣ Potential Accident Level: Depending on the Accident Level, the database also registers how severe the accident could have been (due to other factors involved in the accident)</a:t>
            </a:r>
            <a:endParaRPr sz="1250">
              <a:latin typeface="Georgia"/>
              <a:ea typeface="Georgia"/>
              <a:cs typeface="Georgia"/>
              <a:sym typeface="Georgia"/>
            </a:endParaRPr>
          </a:p>
          <a:p>
            <a:pPr marL="107999" lvl="0" indent="0" algn="l" rtl="0">
              <a:spcBef>
                <a:spcPts val="0"/>
              </a:spcBef>
              <a:spcAft>
                <a:spcPts val="0"/>
              </a:spcAft>
              <a:buSzPts val="990"/>
              <a:buNone/>
            </a:pPr>
            <a:r>
              <a:rPr lang="en-GB" sz="1250">
                <a:latin typeface="Georgia"/>
                <a:ea typeface="Georgia"/>
                <a:cs typeface="Georgia"/>
                <a:sym typeface="Georgia"/>
              </a:rPr>
              <a:t>        ‣ Gender: if the person is male of female</a:t>
            </a:r>
            <a:endParaRPr sz="1250">
              <a:latin typeface="Georgia"/>
              <a:ea typeface="Georgia"/>
              <a:cs typeface="Georgia"/>
              <a:sym typeface="Georgia"/>
            </a:endParaRPr>
          </a:p>
          <a:p>
            <a:pPr marL="107999" lvl="0" indent="0" algn="l" rtl="0">
              <a:spcBef>
                <a:spcPts val="0"/>
              </a:spcBef>
              <a:spcAft>
                <a:spcPts val="0"/>
              </a:spcAft>
              <a:buSzPts val="990"/>
              <a:buNone/>
            </a:pPr>
            <a:r>
              <a:rPr lang="en-GB" sz="1250">
                <a:latin typeface="Georgia"/>
                <a:ea typeface="Georgia"/>
                <a:cs typeface="Georgia"/>
                <a:sym typeface="Georgia"/>
              </a:rPr>
              <a:t>        ‣ Employee or Third Party: if the injured person is an employee or a third party</a:t>
            </a:r>
            <a:endParaRPr sz="1250">
              <a:latin typeface="Georgia"/>
              <a:ea typeface="Georgia"/>
              <a:cs typeface="Georgia"/>
              <a:sym typeface="Georgia"/>
            </a:endParaRPr>
          </a:p>
          <a:p>
            <a:pPr marL="107999" lvl="0" indent="0" algn="l" rtl="0">
              <a:spcBef>
                <a:spcPts val="0"/>
              </a:spcBef>
              <a:spcAft>
                <a:spcPts val="0"/>
              </a:spcAft>
              <a:buSzPts val="990"/>
              <a:buNone/>
            </a:pPr>
            <a:r>
              <a:rPr lang="en-GB" sz="1250">
                <a:latin typeface="Georgia"/>
                <a:ea typeface="Georgia"/>
                <a:cs typeface="Georgia"/>
                <a:sym typeface="Georgia"/>
              </a:rPr>
              <a:t>        ‣ Critical Risk: some description of the risk involved in the accident</a:t>
            </a:r>
            <a:endParaRPr sz="1250">
              <a:latin typeface="Georgia"/>
              <a:ea typeface="Georgia"/>
              <a:cs typeface="Georgia"/>
              <a:sym typeface="Georgia"/>
            </a:endParaRPr>
          </a:p>
          <a:p>
            <a:pPr marL="107999" lvl="0" indent="0" algn="l" rtl="0">
              <a:spcBef>
                <a:spcPts val="0"/>
              </a:spcBef>
              <a:spcAft>
                <a:spcPts val="0"/>
              </a:spcAft>
              <a:buSzPts val="990"/>
              <a:buNone/>
            </a:pPr>
            <a:r>
              <a:rPr lang="en-GB" sz="1250">
                <a:latin typeface="Georgia"/>
                <a:ea typeface="Georgia"/>
                <a:cs typeface="Georgia"/>
                <a:sym typeface="Georgia"/>
              </a:rPr>
              <a:t>        ‣ Description: Detailed description of how the accident happened.</a:t>
            </a:r>
            <a:endParaRPr sz="1250">
              <a:latin typeface="Georgia"/>
              <a:ea typeface="Georgia"/>
              <a:cs typeface="Georgia"/>
              <a:sym typeface="Georgia"/>
            </a:endParaRPr>
          </a:p>
          <a:p>
            <a:pPr marL="107999" lvl="0" indent="0" algn="l" rtl="0">
              <a:spcBef>
                <a:spcPts val="0"/>
              </a:spcBef>
              <a:spcAft>
                <a:spcPts val="0"/>
              </a:spcAft>
              <a:buSzPts val="990"/>
              <a:buNone/>
            </a:pPr>
            <a:endParaRPr sz="1250">
              <a:solidFill>
                <a:schemeClr val="lt2"/>
              </a:solidFill>
              <a:latin typeface="Georgia"/>
              <a:ea typeface="Georgia"/>
              <a:cs typeface="Georgia"/>
              <a:sym typeface="Georgia"/>
            </a:endParaRPr>
          </a:p>
          <a:p>
            <a:pPr marL="107999" lvl="0" indent="0" algn="l" rtl="0">
              <a:spcBef>
                <a:spcPts val="0"/>
              </a:spcBef>
              <a:spcAft>
                <a:spcPts val="0"/>
              </a:spcAft>
              <a:buSzPts val="990"/>
              <a:buNone/>
            </a:pPr>
            <a:endParaRPr sz="1350">
              <a:solidFill>
                <a:schemeClr val="lt2"/>
              </a:solidFill>
              <a:latin typeface="Georgia"/>
              <a:ea typeface="Georgia"/>
              <a:cs typeface="Georgia"/>
              <a:sym typeface="Georgia"/>
            </a:endParaRPr>
          </a:p>
          <a:p>
            <a:pPr marL="107999" lvl="0" indent="0" algn="l" rtl="0">
              <a:spcBef>
                <a:spcPts val="0"/>
              </a:spcBef>
              <a:spcAft>
                <a:spcPts val="0"/>
              </a:spcAft>
              <a:buSzPts val="990"/>
              <a:buNone/>
            </a:pPr>
            <a:endParaRPr sz="1350">
              <a:solidFill>
                <a:schemeClr val="lt2"/>
              </a:solidFill>
              <a:latin typeface="Georgia"/>
              <a:ea typeface="Georgia"/>
              <a:cs typeface="Georgia"/>
              <a:sym typeface="Georgia"/>
            </a:endParaRPr>
          </a:p>
          <a:p>
            <a:pPr marL="107999" lvl="0" indent="0" algn="l" rtl="0">
              <a:spcBef>
                <a:spcPts val="0"/>
              </a:spcBef>
              <a:spcAft>
                <a:spcPts val="0"/>
              </a:spcAft>
              <a:buSzPts val="990"/>
              <a:buNone/>
            </a:pPr>
            <a:endParaRPr sz="1350">
              <a:latin typeface="Georgia"/>
              <a:ea typeface="Georgia"/>
              <a:cs typeface="Georgia"/>
              <a:sym typeface="Georgi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2"/>
          <p:cNvSpPr txBox="1"/>
          <p:nvPr/>
        </p:nvSpPr>
        <p:spPr>
          <a:xfrm>
            <a:off x="177050" y="186350"/>
            <a:ext cx="8814900" cy="48174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lt1"/>
              </a:buClr>
              <a:buSzPts val="1500"/>
              <a:buFont typeface="Lato"/>
              <a:buChar char="★"/>
            </a:pPr>
            <a:r>
              <a:rPr lang="en-GB" sz="1500" dirty="0">
                <a:solidFill>
                  <a:schemeClr val="lt1"/>
                </a:solidFill>
                <a:latin typeface="Georgia"/>
                <a:ea typeface="Georgia"/>
                <a:cs typeface="Georgia"/>
                <a:sym typeface="Georgia"/>
              </a:rPr>
              <a:t>DESIGN AND TRAIN MODEL USING NEURAL NETWORK:</a:t>
            </a:r>
            <a:endParaRPr sz="1500" dirty="0">
              <a:solidFill>
                <a:schemeClr val="lt1"/>
              </a:solidFill>
              <a:latin typeface="Georgia"/>
              <a:ea typeface="Georgia"/>
              <a:cs typeface="Georgia"/>
              <a:sym typeface="Georgia"/>
            </a:endParaRPr>
          </a:p>
          <a:p>
            <a:pPr marL="0" lvl="0" indent="0" algn="l" rtl="0">
              <a:spcBef>
                <a:spcPts val="0"/>
              </a:spcBef>
              <a:spcAft>
                <a:spcPts val="0"/>
              </a:spcAft>
              <a:buNone/>
            </a:pPr>
            <a:r>
              <a:rPr lang="en-GB" sz="1300" dirty="0">
                <a:solidFill>
                  <a:schemeClr val="lt1"/>
                </a:solidFill>
                <a:latin typeface="Lato"/>
                <a:ea typeface="Lato"/>
                <a:cs typeface="Lato"/>
                <a:sym typeface="Lato"/>
              </a:rPr>
              <a:t>   </a:t>
            </a:r>
            <a:endParaRPr dirty="0">
              <a:solidFill>
                <a:schemeClr val="lt1"/>
              </a:solidFill>
              <a:latin typeface="Georgia"/>
              <a:ea typeface="Georgia"/>
              <a:cs typeface="Georgia"/>
              <a:sym typeface="Georgia"/>
            </a:endParaRPr>
          </a:p>
          <a:p>
            <a:pPr marL="457200" lvl="0" indent="-317500" algn="l" rtl="0">
              <a:spcBef>
                <a:spcPts val="0"/>
              </a:spcBef>
              <a:spcAft>
                <a:spcPts val="0"/>
              </a:spcAft>
              <a:buClr>
                <a:schemeClr val="lt1"/>
              </a:buClr>
              <a:buSzPts val="1400"/>
              <a:buFont typeface="Georgia"/>
              <a:buChar char="❖"/>
            </a:pPr>
            <a:r>
              <a:rPr lang="en-GB" dirty="0">
                <a:solidFill>
                  <a:schemeClr val="lt1"/>
                </a:solidFill>
                <a:latin typeface="Georgia"/>
                <a:ea typeface="Georgia"/>
                <a:cs typeface="Georgia"/>
                <a:sym typeface="Georgia"/>
              </a:rPr>
              <a:t>   FOR TF -IDF :</a:t>
            </a:r>
            <a:endParaRPr dirty="0">
              <a:solidFill>
                <a:schemeClr val="lt1"/>
              </a:solidFill>
              <a:latin typeface="Georgia"/>
              <a:ea typeface="Georgia"/>
              <a:cs typeface="Georgia"/>
              <a:sym typeface="Georgia"/>
            </a:endParaRPr>
          </a:p>
          <a:p>
            <a:pPr marL="457200" lvl="0" indent="0" algn="l" rtl="0">
              <a:spcBef>
                <a:spcPts val="0"/>
              </a:spcBef>
              <a:spcAft>
                <a:spcPts val="0"/>
              </a:spcAft>
              <a:buNone/>
            </a:pPr>
            <a:endParaRPr dirty="0">
              <a:solidFill>
                <a:schemeClr val="lt1"/>
              </a:solidFill>
              <a:latin typeface="Georgia"/>
              <a:ea typeface="Georgia"/>
              <a:cs typeface="Georgia"/>
              <a:sym typeface="Georgia"/>
            </a:endParaRPr>
          </a:p>
          <a:p>
            <a:pPr marL="457200" lvl="0" indent="-304800" algn="l" rtl="0">
              <a:spcBef>
                <a:spcPts val="0"/>
              </a:spcBef>
              <a:spcAft>
                <a:spcPts val="0"/>
              </a:spcAft>
              <a:buClr>
                <a:schemeClr val="lt1"/>
              </a:buClr>
              <a:buSzPts val="1200"/>
              <a:buFont typeface="Georgia"/>
              <a:buAutoNum type="arabicPeriod"/>
            </a:pPr>
            <a:r>
              <a:rPr lang="en-GB" sz="1200" dirty="0">
                <a:solidFill>
                  <a:schemeClr val="lt1"/>
                </a:solidFill>
                <a:latin typeface="Georgia"/>
                <a:ea typeface="Georgia"/>
                <a:cs typeface="Georgia"/>
                <a:sym typeface="Georgia"/>
              </a:rPr>
              <a:t>For First layer :-</a:t>
            </a:r>
            <a:r>
              <a:rPr lang="en-GB" sz="1200" dirty="0" err="1">
                <a:solidFill>
                  <a:schemeClr val="lt1"/>
                </a:solidFill>
                <a:latin typeface="Georgia"/>
                <a:ea typeface="Georgia"/>
                <a:cs typeface="Georgia"/>
                <a:sym typeface="Georgia"/>
              </a:rPr>
              <a:t>Relu</a:t>
            </a:r>
            <a:r>
              <a:rPr lang="en-GB" sz="1200" dirty="0">
                <a:solidFill>
                  <a:schemeClr val="lt1"/>
                </a:solidFill>
                <a:latin typeface="Georgia"/>
                <a:ea typeface="Georgia"/>
                <a:cs typeface="Georgia"/>
                <a:sym typeface="Georgia"/>
              </a:rPr>
              <a:t> Activation</a:t>
            </a:r>
            <a:endParaRPr sz="1200" dirty="0">
              <a:solidFill>
                <a:schemeClr val="lt1"/>
              </a:solidFill>
              <a:latin typeface="Georgia"/>
              <a:ea typeface="Georgia"/>
              <a:cs typeface="Georgia"/>
              <a:sym typeface="Georgia"/>
            </a:endParaRPr>
          </a:p>
          <a:p>
            <a:pPr marL="457200" lvl="0" indent="-304800" algn="l" rtl="0">
              <a:spcBef>
                <a:spcPts val="0"/>
              </a:spcBef>
              <a:spcAft>
                <a:spcPts val="0"/>
              </a:spcAft>
              <a:buClr>
                <a:schemeClr val="lt1"/>
              </a:buClr>
              <a:buSzPts val="1200"/>
              <a:buFont typeface="Georgia"/>
              <a:buAutoNum type="arabicPeriod"/>
            </a:pPr>
            <a:r>
              <a:rPr lang="en-GB" sz="1200" dirty="0">
                <a:solidFill>
                  <a:schemeClr val="lt1"/>
                </a:solidFill>
                <a:latin typeface="Georgia"/>
                <a:ea typeface="Georgia"/>
                <a:cs typeface="Georgia"/>
                <a:sym typeface="Georgia"/>
              </a:rPr>
              <a:t>For Second Layer : </a:t>
            </a:r>
            <a:r>
              <a:rPr lang="en-GB" sz="1200" dirty="0" err="1">
                <a:solidFill>
                  <a:schemeClr val="lt1"/>
                </a:solidFill>
                <a:latin typeface="Georgia"/>
                <a:ea typeface="Georgia"/>
                <a:cs typeface="Georgia"/>
                <a:sym typeface="Georgia"/>
              </a:rPr>
              <a:t>Relu</a:t>
            </a:r>
            <a:r>
              <a:rPr lang="en-GB" sz="1200" dirty="0">
                <a:solidFill>
                  <a:schemeClr val="lt1"/>
                </a:solidFill>
                <a:latin typeface="Georgia"/>
                <a:ea typeface="Georgia"/>
                <a:cs typeface="Georgia"/>
                <a:sym typeface="Georgia"/>
              </a:rPr>
              <a:t> Activation</a:t>
            </a:r>
            <a:endParaRPr sz="1200" dirty="0">
              <a:solidFill>
                <a:schemeClr val="lt1"/>
              </a:solidFill>
              <a:latin typeface="Georgia"/>
              <a:ea typeface="Georgia"/>
              <a:cs typeface="Georgia"/>
              <a:sym typeface="Georgia"/>
            </a:endParaRPr>
          </a:p>
          <a:p>
            <a:pPr marL="457200" lvl="0" indent="-304800" algn="l" rtl="0">
              <a:spcBef>
                <a:spcPts val="0"/>
              </a:spcBef>
              <a:spcAft>
                <a:spcPts val="0"/>
              </a:spcAft>
              <a:buClr>
                <a:schemeClr val="lt1"/>
              </a:buClr>
              <a:buSzPts val="1200"/>
              <a:buFont typeface="Georgia"/>
              <a:buAutoNum type="arabicPeriod"/>
            </a:pPr>
            <a:r>
              <a:rPr lang="en-GB" sz="1200" dirty="0">
                <a:solidFill>
                  <a:schemeClr val="lt1"/>
                </a:solidFill>
                <a:latin typeface="Georgia"/>
                <a:ea typeface="Georgia"/>
                <a:cs typeface="Georgia"/>
                <a:sym typeface="Georgia"/>
              </a:rPr>
              <a:t>For Last Layer : </a:t>
            </a:r>
            <a:r>
              <a:rPr lang="en-GB" sz="1200" dirty="0" err="1">
                <a:solidFill>
                  <a:schemeClr val="lt1"/>
                </a:solidFill>
                <a:latin typeface="Georgia"/>
                <a:ea typeface="Georgia"/>
                <a:cs typeface="Georgia"/>
                <a:sym typeface="Georgia"/>
              </a:rPr>
              <a:t>Softmax</a:t>
            </a:r>
            <a:r>
              <a:rPr lang="en-GB" sz="1200" dirty="0">
                <a:solidFill>
                  <a:schemeClr val="lt1"/>
                </a:solidFill>
                <a:latin typeface="Georgia"/>
                <a:ea typeface="Georgia"/>
                <a:cs typeface="Georgia"/>
                <a:sym typeface="Georgia"/>
              </a:rPr>
              <a:t> Activation</a:t>
            </a:r>
            <a:endParaRPr sz="1200" dirty="0">
              <a:solidFill>
                <a:schemeClr val="lt1"/>
              </a:solidFill>
              <a:latin typeface="Georgia"/>
              <a:ea typeface="Georgia"/>
              <a:cs typeface="Georgia"/>
              <a:sym typeface="Georgia"/>
            </a:endParaRPr>
          </a:p>
          <a:p>
            <a:pPr marL="914400" lvl="0" indent="0" algn="l" rtl="0">
              <a:spcBef>
                <a:spcPts val="0"/>
              </a:spcBef>
              <a:spcAft>
                <a:spcPts val="0"/>
              </a:spcAft>
              <a:buNone/>
            </a:pPr>
            <a:endParaRPr sz="1200" dirty="0">
              <a:solidFill>
                <a:schemeClr val="lt1"/>
              </a:solidFill>
              <a:latin typeface="Georgia"/>
              <a:ea typeface="Georgia"/>
              <a:cs typeface="Georgia"/>
              <a:sym typeface="Georgia"/>
            </a:endParaRPr>
          </a:p>
          <a:p>
            <a:pPr marL="914400" lvl="0" indent="0" algn="l" rtl="0">
              <a:spcBef>
                <a:spcPts val="0"/>
              </a:spcBef>
              <a:spcAft>
                <a:spcPts val="0"/>
              </a:spcAft>
              <a:buNone/>
            </a:pPr>
            <a:endParaRPr sz="1200" dirty="0">
              <a:solidFill>
                <a:schemeClr val="lt1"/>
              </a:solidFill>
              <a:latin typeface="Georgia"/>
              <a:ea typeface="Georgia"/>
              <a:cs typeface="Georgia"/>
              <a:sym typeface="Georgia"/>
            </a:endParaRPr>
          </a:p>
          <a:p>
            <a:pPr marL="914400" lvl="0" indent="0" algn="l" rtl="0">
              <a:spcBef>
                <a:spcPts val="0"/>
              </a:spcBef>
              <a:spcAft>
                <a:spcPts val="0"/>
              </a:spcAft>
              <a:buNone/>
            </a:pPr>
            <a:endParaRPr sz="1200" dirty="0">
              <a:solidFill>
                <a:schemeClr val="lt1"/>
              </a:solidFill>
              <a:latin typeface="Georgia"/>
              <a:ea typeface="Georgia"/>
              <a:cs typeface="Georgia"/>
              <a:sym typeface="Georgia"/>
            </a:endParaRPr>
          </a:p>
          <a:p>
            <a:pPr marL="914400" lvl="0" indent="0" algn="l" rtl="0">
              <a:spcBef>
                <a:spcPts val="0"/>
              </a:spcBef>
              <a:spcAft>
                <a:spcPts val="0"/>
              </a:spcAft>
              <a:buNone/>
            </a:pPr>
            <a:endParaRPr sz="1200" dirty="0">
              <a:solidFill>
                <a:schemeClr val="lt1"/>
              </a:solidFill>
              <a:latin typeface="Georgia"/>
              <a:ea typeface="Georgia"/>
              <a:cs typeface="Georgia"/>
              <a:sym typeface="Georgia"/>
            </a:endParaRPr>
          </a:p>
          <a:p>
            <a:pPr marL="0" lvl="0" indent="0" algn="l" rtl="0">
              <a:spcBef>
                <a:spcPts val="0"/>
              </a:spcBef>
              <a:spcAft>
                <a:spcPts val="0"/>
              </a:spcAft>
              <a:buNone/>
            </a:pPr>
            <a:r>
              <a:rPr lang="en-GB" sz="1200" dirty="0">
                <a:solidFill>
                  <a:schemeClr val="lt1"/>
                </a:solidFill>
                <a:latin typeface="Georgia"/>
                <a:ea typeface="Georgia"/>
                <a:cs typeface="Georgia"/>
                <a:sym typeface="Georgia"/>
              </a:rPr>
              <a:t>    </a:t>
            </a:r>
            <a:r>
              <a:rPr lang="en-GB" sz="1200" dirty="0" err="1">
                <a:solidFill>
                  <a:schemeClr val="lt1"/>
                </a:solidFill>
                <a:latin typeface="Georgia"/>
                <a:ea typeface="Georgia"/>
                <a:cs typeface="Georgia"/>
                <a:sym typeface="Georgia"/>
              </a:rPr>
              <a:t>Acuuracy</a:t>
            </a:r>
            <a:r>
              <a:rPr lang="en-GB" sz="1200" dirty="0">
                <a:solidFill>
                  <a:schemeClr val="lt1"/>
                </a:solidFill>
                <a:latin typeface="Georgia"/>
                <a:ea typeface="Georgia"/>
                <a:cs typeface="Georgia"/>
                <a:sym typeface="Georgia"/>
              </a:rPr>
              <a:t> Score </a:t>
            </a:r>
            <a:endParaRPr sz="1200" dirty="0">
              <a:solidFill>
                <a:schemeClr val="lt1"/>
              </a:solidFill>
              <a:latin typeface="Georgia"/>
              <a:ea typeface="Georgia"/>
              <a:cs typeface="Georgia"/>
              <a:sym typeface="Georgia"/>
            </a:endParaRPr>
          </a:p>
          <a:p>
            <a:pPr marL="0" lvl="0" indent="0" algn="l" rtl="0">
              <a:spcBef>
                <a:spcPts val="0"/>
              </a:spcBef>
              <a:spcAft>
                <a:spcPts val="0"/>
              </a:spcAft>
              <a:buNone/>
            </a:pPr>
            <a:endParaRPr sz="1200" dirty="0">
              <a:solidFill>
                <a:schemeClr val="lt1"/>
              </a:solidFill>
              <a:latin typeface="Georgia"/>
              <a:ea typeface="Georgia"/>
              <a:cs typeface="Georgia"/>
              <a:sym typeface="Georgia"/>
            </a:endParaRPr>
          </a:p>
          <a:p>
            <a:pPr marL="0" lvl="0" indent="0" algn="l" rtl="0">
              <a:spcBef>
                <a:spcPts val="0"/>
              </a:spcBef>
              <a:spcAft>
                <a:spcPts val="0"/>
              </a:spcAft>
              <a:buNone/>
            </a:pPr>
            <a:r>
              <a:rPr lang="en-GB" sz="1200" dirty="0">
                <a:solidFill>
                  <a:schemeClr val="lt1"/>
                </a:solidFill>
                <a:latin typeface="Georgia"/>
                <a:ea typeface="Georgia"/>
                <a:cs typeface="Georgia"/>
                <a:sym typeface="Georgia"/>
              </a:rPr>
              <a:t>   Train – 73.65%</a:t>
            </a:r>
            <a:endParaRPr sz="1200" dirty="0">
              <a:solidFill>
                <a:schemeClr val="lt1"/>
              </a:solidFill>
              <a:latin typeface="Georgia"/>
              <a:ea typeface="Georgia"/>
              <a:cs typeface="Georgia"/>
              <a:sym typeface="Georgia"/>
            </a:endParaRPr>
          </a:p>
          <a:p>
            <a:pPr marL="0" lvl="0" indent="0" algn="l" rtl="0">
              <a:spcBef>
                <a:spcPts val="0"/>
              </a:spcBef>
              <a:spcAft>
                <a:spcPts val="0"/>
              </a:spcAft>
              <a:buNone/>
            </a:pPr>
            <a:r>
              <a:rPr lang="en-GB" sz="1200" dirty="0">
                <a:solidFill>
                  <a:schemeClr val="lt1"/>
                </a:solidFill>
                <a:latin typeface="Georgia"/>
                <a:ea typeface="Georgia"/>
                <a:cs typeface="Georgia"/>
                <a:sym typeface="Georgia"/>
              </a:rPr>
              <a:t>   Test - 75% </a:t>
            </a:r>
            <a:endParaRPr sz="1200" dirty="0">
              <a:solidFill>
                <a:schemeClr val="lt1"/>
              </a:solidFill>
              <a:latin typeface="Georgia"/>
              <a:ea typeface="Georgia"/>
              <a:cs typeface="Georgia"/>
              <a:sym typeface="Georgia"/>
            </a:endParaRPr>
          </a:p>
          <a:p>
            <a:pPr marL="0" lvl="0" indent="0" algn="l" rtl="0">
              <a:spcBef>
                <a:spcPts val="0"/>
              </a:spcBef>
              <a:spcAft>
                <a:spcPts val="0"/>
              </a:spcAft>
              <a:buNone/>
            </a:pPr>
            <a:endParaRPr sz="1200" dirty="0">
              <a:solidFill>
                <a:schemeClr val="lt1"/>
              </a:solidFill>
              <a:latin typeface="Georgia"/>
              <a:ea typeface="Georgia"/>
              <a:cs typeface="Georgia"/>
              <a:sym typeface="Georgia"/>
            </a:endParaRPr>
          </a:p>
          <a:p>
            <a:pPr marL="0" lvl="0" indent="0" algn="l" rtl="0">
              <a:spcBef>
                <a:spcPts val="0"/>
              </a:spcBef>
              <a:spcAft>
                <a:spcPts val="0"/>
              </a:spcAft>
              <a:buNone/>
            </a:pPr>
            <a:endParaRPr sz="1200" dirty="0">
              <a:solidFill>
                <a:schemeClr val="lt1"/>
              </a:solidFill>
              <a:latin typeface="Georgia"/>
              <a:ea typeface="Georgia"/>
              <a:cs typeface="Georgia"/>
              <a:sym typeface="Georgia"/>
            </a:endParaRPr>
          </a:p>
          <a:p>
            <a:pPr marL="0" lvl="0" indent="0" algn="l" rtl="0">
              <a:spcBef>
                <a:spcPts val="0"/>
              </a:spcBef>
              <a:spcAft>
                <a:spcPts val="0"/>
              </a:spcAft>
              <a:buNone/>
            </a:pPr>
            <a:r>
              <a:rPr lang="en-GB" sz="1200" dirty="0">
                <a:solidFill>
                  <a:schemeClr val="lt1"/>
                </a:solidFill>
                <a:latin typeface="Georgia"/>
                <a:ea typeface="Georgia"/>
                <a:cs typeface="Georgia"/>
                <a:sym typeface="Georgia"/>
              </a:rPr>
              <a:t>( TF-IDF is better than BOW)</a:t>
            </a:r>
            <a:endParaRPr sz="1200" dirty="0">
              <a:solidFill>
                <a:schemeClr val="lt1"/>
              </a:solidFill>
              <a:latin typeface="Georgia"/>
              <a:ea typeface="Georgia"/>
              <a:cs typeface="Georgia"/>
              <a:sym typeface="Georgia"/>
            </a:endParaRPr>
          </a:p>
          <a:p>
            <a:pPr marL="0" lvl="0" indent="0" algn="l" rtl="0">
              <a:spcBef>
                <a:spcPts val="0"/>
              </a:spcBef>
              <a:spcAft>
                <a:spcPts val="0"/>
              </a:spcAft>
              <a:buNone/>
            </a:pPr>
            <a:endParaRPr sz="1200" dirty="0">
              <a:solidFill>
                <a:schemeClr val="lt1"/>
              </a:solidFill>
              <a:latin typeface="Georgia"/>
              <a:ea typeface="Georgia"/>
              <a:cs typeface="Georgia"/>
              <a:sym typeface="Georgia"/>
            </a:endParaRPr>
          </a:p>
          <a:p>
            <a:pPr marL="914400" lvl="0" indent="0" algn="l" rtl="0">
              <a:spcBef>
                <a:spcPts val="0"/>
              </a:spcBef>
              <a:spcAft>
                <a:spcPts val="0"/>
              </a:spcAft>
              <a:buNone/>
            </a:pPr>
            <a:r>
              <a:rPr lang="en-GB" sz="1200" dirty="0">
                <a:solidFill>
                  <a:schemeClr val="lt1"/>
                </a:solidFill>
                <a:latin typeface="Georgia"/>
                <a:ea typeface="Georgia"/>
                <a:cs typeface="Georgia"/>
                <a:sym typeface="Georgia"/>
              </a:rPr>
              <a:t> Model Loss                                                                                                                                                          Model Accuracy</a:t>
            </a:r>
            <a:endParaRPr sz="1200" dirty="0">
              <a:solidFill>
                <a:schemeClr val="lt1"/>
              </a:solidFill>
              <a:latin typeface="Georgia"/>
              <a:ea typeface="Georgia"/>
              <a:cs typeface="Georgia"/>
              <a:sym typeface="Georgia"/>
            </a:endParaRPr>
          </a:p>
          <a:p>
            <a:pPr marL="914400" lvl="0" indent="0" algn="l" rtl="0">
              <a:spcBef>
                <a:spcPts val="0"/>
              </a:spcBef>
              <a:spcAft>
                <a:spcPts val="0"/>
              </a:spcAft>
              <a:buNone/>
            </a:pPr>
            <a:r>
              <a:rPr lang="en-GB" sz="1200" dirty="0">
                <a:solidFill>
                  <a:schemeClr val="lt1"/>
                </a:solidFill>
                <a:latin typeface="Georgia"/>
                <a:ea typeface="Georgia"/>
                <a:cs typeface="Georgia"/>
                <a:sym typeface="Georgia"/>
              </a:rPr>
              <a:t> </a:t>
            </a:r>
            <a:endParaRPr dirty="0">
              <a:latin typeface="Lato"/>
              <a:ea typeface="Lato"/>
              <a:cs typeface="Lato"/>
              <a:sym typeface="Lato"/>
            </a:endParaRPr>
          </a:p>
        </p:txBody>
      </p:sp>
      <p:pic>
        <p:nvPicPr>
          <p:cNvPr id="264" name="Google Shape;264;p32"/>
          <p:cNvPicPr preferRelativeResize="0"/>
          <p:nvPr/>
        </p:nvPicPr>
        <p:blipFill rotWithShape="1">
          <a:blip r:embed="rId3">
            <a:alphaModFix/>
          </a:blip>
          <a:srcRect l="5811" t="37500" r="11755" b="10868"/>
          <a:stretch/>
        </p:blipFill>
        <p:spPr>
          <a:xfrm>
            <a:off x="3168100" y="549750"/>
            <a:ext cx="5898398" cy="2636974"/>
          </a:xfrm>
          <a:prstGeom prst="rect">
            <a:avLst/>
          </a:prstGeom>
          <a:noFill/>
          <a:ln>
            <a:noFill/>
          </a:ln>
        </p:spPr>
      </p:pic>
      <p:pic>
        <p:nvPicPr>
          <p:cNvPr id="265" name="Google Shape;265;p32"/>
          <p:cNvPicPr preferRelativeResize="0"/>
          <p:nvPr/>
        </p:nvPicPr>
        <p:blipFill rotWithShape="1">
          <a:blip r:embed="rId4">
            <a:alphaModFix/>
          </a:blip>
          <a:srcRect l="6929" t="24641" r="36413" b="19379"/>
          <a:stretch/>
        </p:blipFill>
        <p:spPr>
          <a:xfrm>
            <a:off x="2790925" y="3279900"/>
            <a:ext cx="4601501" cy="18076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3"/>
          <p:cNvSpPr txBox="1"/>
          <p:nvPr/>
        </p:nvSpPr>
        <p:spPr>
          <a:xfrm>
            <a:off x="167725" y="130450"/>
            <a:ext cx="8861400" cy="49479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lt1"/>
              </a:buClr>
              <a:buSzPts val="1500"/>
              <a:buFont typeface="Lato"/>
              <a:buChar char="★"/>
            </a:pPr>
            <a:r>
              <a:rPr lang="en-GB" sz="1500" dirty="0">
                <a:solidFill>
                  <a:schemeClr val="lt1"/>
                </a:solidFill>
                <a:latin typeface="Georgia"/>
                <a:ea typeface="Georgia"/>
                <a:cs typeface="Georgia"/>
                <a:sym typeface="Georgia"/>
              </a:rPr>
              <a:t>DESIGN AND TRAIN MODEL USING NEURAL NETWORK:</a:t>
            </a:r>
            <a:endParaRPr sz="1500" dirty="0">
              <a:solidFill>
                <a:schemeClr val="lt1"/>
              </a:solidFill>
              <a:latin typeface="Georgia"/>
              <a:ea typeface="Georgia"/>
              <a:cs typeface="Georgia"/>
              <a:sym typeface="Georgia"/>
            </a:endParaRPr>
          </a:p>
          <a:p>
            <a:pPr marL="0" lvl="0" indent="0" algn="l" rtl="0">
              <a:spcBef>
                <a:spcPts val="0"/>
              </a:spcBef>
              <a:spcAft>
                <a:spcPts val="0"/>
              </a:spcAft>
              <a:buNone/>
            </a:pPr>
            <a:r>
              <a:rPr lang="en-GB" sz="1300" dirty="0">
                <a:solidFill>
                  <a:schemeClr val="lt1"/>
                </a:solidFill>
                <a:latin typeface="Lato"/>
                <a:ea typeface="Lato"/>
                <a:cs typeface="Lato"/>
                <a:sym typeface="Lato"/>
              </a:rPr>
              <a:t>   </a:t>
            </a:r>
            <a:endParaRPr dirty="0">
              <a:solidFill>
                <a:schemeClr val="lt1"/>
              </a:solidFill>
              <a:latin typeface="Georgia"/>
              <a:ea typeface="Georgia"/>
              <a:cs typeface="Georgia"/>
              <a:sym typeface="Georgia"/>
            </a:endParaRPr>
          </a:p>
          <a:p>
            <a:pPr marL="457200" lvl="0" indent="-317500" algn="l" rtl="0">
              <a:spcBef>
                <a:spcPts val="0"/>
              </a:spcBef>
              <a:spcAft>
                <a:spcPts val="0"/>
              </a:spcAft>
              <a:buClr>
                <a:schemeClr val="lt1"/>
              </a:buClr>
              <a:buSzPts val="1400"/>
              <a:buFont typeface="Georgia"/>
              <a:buChar char="❖"/>
            </a:pPr>
            <a:r>
              <a:rPr lang="en-GB" dirty="0">
                <a:solidFill>
                  <a:schemeClr val="lt1"/>
                </a:solidFill>
                <a:latin typeface="Georgia"/>
                <a:ea typeface="Georgia"/>
                <a:cs typeface="Georgia"/>
                <a:sym typeface="Georgia"/>
              </a:rPr>
              <a:t>   FOR WORD TO VEC :</a:t>
            </a:r>
            <a:endParaRPr dirty="0">
              <a:solidFill>
                <a:schemeClr val="lt1"/>
              </a:solidFill>
              <a:latin typeface="Georgia"/>
              <a:ea typeface="Georgia"/>
              <a:cs typeface="Georgia"/>
              <a:sym typeface="Georgia"/>
            </a:endParaRPr>
          </a:p>
          <a:p>
            <a:pPr marL="457200" lvl="0" indent="0" algn="l" rtl="0">
              <a:spcBef>
                <a:spcPts val="0"/>
              </a:spcBef>
              <a:spcAft>
                <a:spcPts val="0"/>
              </a:spcAft>
              <a:buNone/>
            </a:pPr>
            <a:endParaRPr dirty="0">
              <a:solidFill>
                <a:schemeClr val="lt1"/>
              </a:solidFill>
              <a:latin typeface="Georgia"/>
              <a:ea typeface="Georgia"/>
              <a:cs typeface="Georgia"/>
              <a:sym typeface="Georgia"/>
            </a:endParaRPr>
          </a:p>
          <a:p>
            <a:pPr marL="457200" lvl="0" indent="-304800" algn="l" rtl="0">
              <a:spcBef>
                <a:spcPts val="0"/>
              </a:spcBef>
              <a:spcAft>
                <a:spcPts val="0"/>
              </a:spcAft>
              <a:buClr>
                <a:schemeClr val="lt1"/>
              </a:buClr>
              <a:buSzPts val="1200"/>
              <a:buFont typeface="Georgia"/>
              <a:buAutoNum type="arabicPeriod"/>
            </a:pPr>
            <a:r>
              <a:rPr lang="en-GB" sz="1200" dirty="0">
                <a:solidFill>
                  <a:schemeClr val="lt1"/>
                </a:solidFill>
                <a:latin typeface="Georgia"/>
                <a:ea typeface="Georgia"/>
                <a:cs typeface="Georgia"/>
                <a:sym typeface="Georgia"/>
              </a:rPr>
              <a:t>For First layer :-</a:t>
            </a:r>
            <a:r>
              <a:rPr lang="en-GB" sz="1200" dirty="0" err="1">
                <a:solidFill>
                  <a:schemeClr val="lt1"/>
                </a:solidFill>
                <a:latin typeface="Georgia"/>
                <a:ea typeface="Georgia"/>
                <a:cs typeface="Georgia"/>
                <a:sym typeface="Georgia"/>
              </a:rPr>
              <a:t>Relu</a:t>
            </a:r>
            <a:r>
              <a:rPr lang="en-GB" sz="1200" dirty="0">
                <a:solidFill>
                  <a:schemeClr val="lt1"/>
                </a:solidFill>
                <a:latin typeface="Georgia"/>
                <a:ea typeface="Georgia"/>
                <a:cs typeface="Georgia"/>
                <a:sym typeface="Georgia"/>
              </a:rPr>
              <a:t> Activation</a:t>
            </a:r>
            <a:endParaRPr sz="1200" dirty="0">
              <a:solidFill>
                <a:schemeClr val="lt1"/>
              </a:solidFill>
              <a:latin typeface="Georgia"/>
              <a:ea typeface="Georgia"/>
              <a:cs typeface="Georgia"/>
              <a:sym typeface="Georgia"/>
            </a:endParaRPr>
          </a:p>
          <a:p>
            <a:pPr marL="457200" lvl="0" indent="-304800" algn="l" rtl="0">
              <a:spcBef>
                <a:spcPts val="0"/>
              </a:spcBef>
              <a:spcAft>
                <a:spcPts val="0"/>
              </a:spcAft>
              <a:buClr>
                <a:schemeClr val="lt1"/>
              </a:buClr>
              <a:buSzPts val="1200"/>
              <a:buFont typeface="Georgia"/>
              <a:buAutoNum type="arabicPeriod"/>
            </a:pPr>
            <a:r>
              <a:rPr lang="en-GB" sz="1200" dirty="0">
                <a:solidFill>
                  <a:schemeClr val="lt1"/>
                </a:solidFill>
                <a:latin typeface="Georgia"/>
                <a:ea typeface="Georgia"/>
                <a:cs typeface="Georgia"/>
                <a:sym typeface="Georgia"/>
              </a:rPr>
              <a:t>For Second Layer : </a:t>
            </a:r>
            <a:r>
              <a:rPr lang="en-GB" sz="1200" dirty="0" err="1">
                <a:solidFill>
                  <a:schemeClr val="lt1"/>
                </a:solidFill>
                <a:latin typeface="Georgia"/>
                <a:ea typeface="Georgia"/>
                <a:cs typeface="Georgia"/>
                <a:sym typeface="Georgia"/>
              </a:rPr>
              <a:t>Relu</a:t>
            </a:r>
            <a:r>
              <a:rPr lang="en-GB" sz="1200" dirty="0">
                <a:solidFill>
                  <a:schemeClr val="lt1"/>
                </a:solidFill>
                <a:latin typeface="Georgia"/>
                <a:ea typeface="Georgia"/>
                <a:cs typeface="Georgia"/>
                <a:sym typeface="Georgia"/>
              </a:rPr>
              <a:t> Activation</a:t>
            </a:r>
            <a:endParaRPr sz="1200" dirty="0">
              <a:solidFill>
                <a:schemeClr val="lt1"/>
              </a:solidFill>
              <a:latin typeface="Georgia"/>
              <a:ea typeface="Georgia"/>
              <a:cs typeface="Georgia"/>
              <a:sym typeface="Georgia"/>
            </a:endParaRPr>
          </a:p>
          <a:p>
            <a:pPr marL="457200" lvl="0" indent="-304800" algn="l" rtl="0">
              <a:spcBef>
                <a:spcPts val="0"/>
              </a:spcBef>
              <a:spcAft>
                <a:spcPts val="0"/>
              </a:spcAft>
              <a:buClr>
                <a:schemeClr val="lt1"/>
              </a:buClr>
              <a:buSzPts val="1200"/>
              <a:buFont typeface="Georgia"/>
              <a:buAutoNum type="arabicPeriod"/>
            </a:pPr>
            <a:r>
              <a:rPr lang="en-GB" sz="1200" dirty="0">
                <a:solidFill>
                  <a:schemeClr val="lt1"/>
                </a:solidFill>
                <a:latin typeface="Georgia"/>
                <a:ea typeface="Georgia"/>
                <a:cs typeface="Georgia"/>
                <a:sym typeface="Georgia"/>
              </a:rPr>
              <a:t>For Last Layer : </a:t>
            </a:r>
            <a:r>
              <a:rPr lang="en-GB" sz="1200" dirty="0" err="1">
                <a:solidFill>
                  <a:schemeClr val="lt1"/>
                </a:solidFill>
                <a:latin typeface="Georgia"/>
                <a:ea typeface="Georgia"/>
                <a:cs typeface="Georgia"/>
                <a:sym typeface="Georgia"/>
              </a:rPr>
              <a:t>Softmax</a:t>
            </a:r>
            <a:r>
              <a:rPr lang="en-GB" sz="1200" dirty="0">
                <a:solidFill>
                  <a:schemeClr val="lt1"/>
                </a:solidFill>
                <a:latin typeface="Georgia"/>
                <a:ea typeface="Georgia"/>
                <a:cs typeface="Georgia"/>
                <a:sym typeface="Georgia"/>
              </a:rPr>
              <a:t> Activation</a:t>
            </a:r>
            <a:endParaRPr sz="1200" dirty="0">
              <a:solidFill>
                <a:schemeClr val="lt1"/>
              </a:solidFill>
              <a:latin typeface="Georgia"/>
              <a:ea typeface="Georgia"/>
              <a:cs typeface="Georgia"/>
              <a:sym typeface="Georgia"/>
            </a:endParaRPr>
          </a:p>
          <a:p>
            <a:pPr marL="914400" lvl="0" indent="0" algn="l" rtl="0">
              <a:spcBef>
                <a:spcPts val="0"/>
              </a:spcBef>
              <a:spcAft>
                <a:spcPts val="0"/>
              </a:spcAft>
              <a:buNone/>
            </a:pPr>
            <a:endParaRPr sz="1200" dirty="0">
              <a:solidFill>
                <a:schemeClr val="lt1"/>
              </a:solidFill>
              <a:latin typeface="Georgia"/>
              <a:ea typeface="Georgia"/>
              <a:cs typeface="Georgia"/>
              <a:sym typeface="Georgia"/>
            </a:endParaRPr>
          </a:p>
          <a:p>
            <a:pPr marL="914400" lvl="0" indent="0" algn="l" rtl="0">
              <a:spcBef>
                <a:spcPts val="0"/>
              </a:spcBef>
              <a:spcAft>
                <a:spcPts val="0"/>
              </a:spcAft>
              <a:buNone/>
            </a:pPr>
            <a:endParaRPr sz="1200" dirty="0">
              <a:solidFill>
                <a:schemeClr val="lt1"/>
              </a:solidFill>
              <a:latin typeface="Georgia"/>
              <a:ea typeface="Georgia"/>
              <a:cs typeface="Georgia"/>
              <a:sym typeface="Georgia"/>
            </a:endParaRPr>
          </a:p>
          <a:p>
            <a:pPr marL="914400" lvl="0" indent="0" algn="l" rtl="0">
              <a:spcBef>
                <a:spcPts val="0"/>
              </a:spcBef>
              <a:spcAft>
                <a:spcPts val="0"/>
              </a:spcAft>
              <a:buNone/>
            </a:pPr>
            <a:endParaRPr sz="1200" dirty="0">
              <a:solidFill>
                <a:schemeClr val="lt1"/>
              </a:solidFill>
              <a:latin typeface="Georgia"/>
              <a:ea typeface="Georgia"/>
              <a:cs typeface="Georgia"/>
              <a:sym typeface="Georgia"/>
            </a:endParaRPr>
          </a:p>
          <a:p>
            <a:pPr marL="914400" lvl="0" indent="0" algn="l" rtl="0">
              <a:spcBef>
                <a:spcPts val="0"/>
              </a:spcBef>
              <a:spcAft>
                <a:spcPts val="0"/>
              </a:spcAft>
              <a:buNone/>
            </a:pPr>
            <a:endParaRPr sz="1200" dirty="0">
              <a:solidFill>
                <a:schemeClr val="lt1"/>
              </a:solidFill>
              <a:latin typeface="Georgia"/>
              <a:ea typeface="Georgia"/>
              <a:cs typeface="Georgia"/>
              <a:sym typeface="Georgia"/>
            </a:endParaRPr>
          </a:p>
          <a:p>
            <a:pPr marL="0" lvl="0" indent="0" algn="l" rtl="0">
              <a:spcBef>
                <a:spcPts val="0"/>
              </a:spcBef>
              <a:spcAft>
                <a:spcPts val="0"/>
              </a:spcAft>
              <a:buNone/>
            </a:pPr>
            <a:r>
              <a:rPr lang="en-GB" sz="1200" dirty="0">
                <a:solidFill>
                  <a:schemeClr val="lt1"/>
                </a:solidFill>
                <a:latin typeface="Georgia"/>
                <a:ea typeface="Georgia"/>
                <a:cs typeface="Georgia"/>
                <a:sym typeface="Georgia"/>
              </a:rPr>
              <a:t>    Accuracy Score </a:t>
            </a:r>
            <a:endParaRPr sz="1200" dirty="0">
              <a:solidFill>
                <a:schemeClr val="lt1"/>
              </a:solidFill>
              <a:latin typeface="Georgia"/>
              <a:ea typeface="Georgia"/>
              <a:cs typeface="Georgia"/>
              <a:sym typeface="Georgia"/>
            </a:endParaRPr>
          </a:p>
          <a:p>
            <a:pPr marL="0" lvl="0" indent="0" algn="l" rtl="0">
              <a:spcBef>
                <a:spcPts val="0"/>
              </a:spcBef>
              <a:spcAft>
                <a:spcPts val="0"/>
              </a:spcAft>
              <a:buNone/>
            </a:pPr>
            <a:endParaRPr sz="1200" dirty="0">
              <a:solidFill>
                <a:schemeClr val="lt1"/>
              </a:solidFill>
              <a:latin typeface="Georgia"/>
              <a:ea typeface="Georgia"/>
              <a:cs typeface="Georgia"/>
              <a:sym typeface="Georgia"/>
            </a:endParaRPr>
          </a:p>
          <a:p>
            <a:pPr marL="0" lvl="0" indent="0" algn="l" rtl="0">
              <a:spcBef>
                <a:spcPts val="0"/>
              </a:spcBef>
              <a:spcAft>
                <a:spcPts val="0"/>
              </a:spcAft>
              <a:buNone/>
            </a:pPr>
            <a:r>
              <a:rPr lang="en-GB" sz="1200" dirty="0">
                <a:solidFill>
                  <a:schemeClr val="lt1"/>
                </a:solidFill>
                <a:latin typeface="Georgia"/>
                <a:ea typeface="Georgia"/>
                <a:cs typeface="Georgia"/>
                <a:sym typeface="Georgia"/>
              </a:rPr>
              <a:t>   Train – 73.65%</a:t>
            </a:r>
            <a:endParaRPr sz="1200" dirty="0">
              <a:solidFill>
                <a:schemeClr val="lt1"/>
              </a:solidFill>
              <a:latin typeface="Georgia"/>
              <a:ea typeface="Georgia"/>
              <a:cs typeface="Georgia"/>
              <a:sym typeface="Georgia"/>
            </a:endParaRPr>
          </a:p>
          <a:p>
            <a:pPr marL="0" lvl="0" indent="0" algn="l" rtl="0">
              <a:spcBef>
                <a:spcPts val="0"/>
              </a:spcBef>
              <a:spcAft>
                <a:spcPts val="0"/>
              </a:spcAft>
              <a:buNone/>
            </a:pPr>
            <a:r>
              <a:rPr lang="en-GB" sz="1200" dirty="0">
                <a:solidFill>
                  <a:schemeClr val="lt1"/>
                </a:solidFill>
                <a:latin typeface="Georgia"/>
                <a:ea typeface="Georgia"/>
                <a:cs typeface="Georgia"/>
                <a:sym typeface="Georgia"/>
              </a:rPr>
              <a:t>   Test - 75% </a:t>
            </a:r>
            <a:endParaRPr sz="1200" dirty="0">
              <a:solidFill>
                <a:schemeClr val="lt1"/>
              </a:solidFill>
              <a:latin typeface="Georgia"/>
              <a:ea typeface="Georgia"/>
              <a:cs typeface="Georgia"/>
              <a:sym typeface="Georgia"/>
            </a:endParaRPr>
          </a:p>
          <a:p>
            <a:pPr marL="0" lvl="0" indent="0" algn="l" rtl="0">
              <a:spcBef>
                <a:spcPts val="0"/>
              </a:spcBef>
              <a:spcAft>
                <a:spcPts val="0"/>
              </a:spcAft>
              <a:buNone/>
            </a:pPr>
            <a:endParaRPr sz="1200" dirty="0">
              <a:solidFill>
                <a:schemeClr val="lt1"/>
              </a:solidFill>
              <a:latin typeface="Georgia"/>
              <a:ea typeface="Georgia"/>
              <a:cs typeface="Georgia"/>
              <a:sym typeface="Georgia"/>
            </a:endParaRPr>
          </a:p>
          <a:p>
            <a:pPr marL="0" lvl="0" indent="0" algn="l" rtl="0">
              <a:spcBef>
                <a:spcPts val="0"/>
              </a:spcBef>
              <a:spcAft>
                <a:spcPts val="0"/>
              </a:spcAft>
              <a:buNone/>
            </a:pPr>
            <a:endParaRPr sz="1200" dirty="0">
              <a:solidFill>
                <a:schemeClr val="lt1"/>
              </a:solidFill>
              <a:latin typeface="Georgia"/>
              <a:ea typeface="Georgia"/>
              <a:cs typeface="Georgia"/>
              <a:sym typeface="Georgia"/>
            </a:endParaRPr>
          </a:p>
          <a:p>
            <a:pPr marL="0" lvl="0" indent="0" algn="l" rtl="0">
              <a:spcBef>
                <a:spcPts val="0"/>
              </a:spcBef>
              <a:spcAft>
                <a:spcPts val="0"/>
              </a:spcAft>
              <a:buNone/>
            </a:pPr>
            <a:r>
              <a:rPr lang="en-GB" sz="1200" dirty="0">
                <a:solidFill>
                  <a:schemeClr val="lt1"/>
                </a:solidFill>
                <a:latin typeface="Georgia"/>
                <a:ea typeface="Georgia"/>
                <a:cs typeface="Georgia"/>
                <a:sym typeface="Georgia"/>
              </a:rPr>
              <a:t>(Word To VEC is similar to TF-IDF)</a:t>
            </a:r>
            <a:endParaRPr sz="1200" dirty="0">
              <a:solidFill>
                <a:schemeClr val="lt1"/>
              </a:solidFill>
              <a:latin typeface="Georgia"/>
              <a:ea typeface="Georgia"/>
              <a:cs typeface="Georgia"/>
              <a:sym typeface="Georgia"/>
            </a:endParaRPr>
          </a:p>
          <a:p>
            <a:pPr marL="0" lvl="0" indent="0" algn="l" rtl="0">
              <a:spcBef>
                <a:spcPts val="0"/>
              </a:spcBef>
              <a:spcAft>
                <a:spcPts val="0"/>
              </a:spcAft>
              <a:buNone/>
            </a:pPr>
            <a:endParaRPr sz="1200" dirty="0">
              <a:solidFill>
                <a:schemeClr val="lt1"/>
              </a:solidFill>
              <a:latin typeface="Georgia"/>
              <a:ea typeface="Georgia"/>
              <a:cs typeface="Georgia"/>
              <a:sym typeface="Georgia"/>
            </a:endParaRPr>
          </a:p>
          <a:p>
            <a:pPr marL="914400" lvl="0" indent="0" algn="l" rtl="0">
              <a:spcBef>
                <a:spcPts val="0"/>
              </a:spcBef>
              <a:spcAft>
                <a:spcPts val="0"/>
              </a:spcAft>
              <a:buNone/>
            </a:pPr>
            <a:r>
              <a:rPr lang="en-GB" sz="1200" dirty="0">
                <a:solidFill>
                  <a:schemeClr val="lt1"/>
                </a:solidFill>
                <a:latin typeface="Georgia"/>
                <a:ea typeface="Georgia"/>
                <a:cs typeface="Georgia"/>
                <a:sym typeface="Georgia"/>
              </a:rPr>
              <a:t> Model Loss                                                                                                                                                          Model Accuracy</a:t>
            </a:r>
            <a:endParaRPr sz="1200" dirty="0">
              <a:solidFill>
                <a:schemeClr val="lt1"/>
              </a:solidFill>
              <a:latin typeface="Georgia"/>
              <a:ea typeface="Georgia"/>
              <a:cs typeface="Georgia"/>
              <a:sym typeface="Georgia"/>
            </a:endParaRPr>
          </a:p>
          <a:p>
            <a:pPr marL="914400" lvl="0" indent="0" algn="l" rtl="0">
              <a:spcBef>
                <a:spcPts val="0"/>
              </a:spcBef>
              <a:spcAft>
                <a:spcPts val="0"/>
              </a:spcAft>
              <a:buNone/>
            </a:pPr>
            <a:r>
              <a:rPr lang="en-GB" sz="1200" dirty="0">
                <a:solidFill>
                  <a:schemeClr val="lt1"/>
                </a:solidFill>
                <a:latin typeface="Georgia"/>
                <a:ea typeface="Georgia"/>
                <a:cs typeface="Georgia"/>
                <a:sym typeface="Georgia"/>
              </a:rPr>
              <a:t> </a:t>
            </a:r>
            <a:endParaRPr dirty="0">
              <a:latin typeface="Lato"/>
              <a:ea typeface="Lato"/>
              <a:cs typeface="Lato"/>
              <a:sym typeface="Lato"/>
            </a:endParaRPr>
          </a:p>
        </p:txBody>
      </p:sp>
      <p:pic>
        <p:nvPicPr>
          <p:cNvPr id="271" name="Google Shape;271;p33"/>
          <p:cNvPicPr preferRelativeResize="0"/>
          <p:nvPr/>
        </p:nvPicPr>
        <p:blipFill rotWithShape="1">
          <a:blip r:embed="rId3">
            <a:alphaModFix/>
          </a:blip>
          <a:srcRect l="3569" t="24280" r="11649" b="9234"/>
          <a:stretch/>
        </p:blipFill>
        <p:spPr>
          <a:xfrm>
            <a:off x="3224000" y="542075"/>
            <a:ext cx="5749176" cy="2560799"/>
          </a:xfrm>
          <a:prstGeom prst="rect">
            <a:avLst/>
          </a:prstGeom>
          <a:noFill/>
          <a:ln>
            <a:noFill/>
          </a:ln>
        </p:spPr>
      </p:pic>
      <p:pic>
        <p:nvPicPr>
          <p:cNvPr id="272" name="Google Shape;272;p33"/>
          <p:cNvPicPr preferRelativeResize="0"/>
          <p:nvPr/>
        </p:nvPicPr>
        <p:blipFill rotWithShape="1">
          <a:blip r:embed="rId4">
            <a:alphaModFix/>
          </a:blip>
          <a:srcRect l="6626" t="30255" r="35898" b="12137"/>
          <a:stretch/>
        </p:blipFill>
        <p:spPr>
          <a:xfrm>
            <a:off x="3055250" y="3214700"/>
            <a:ext cx="3606048" cy="18635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4"/>
          <p:cNvSpPr txBox="1"/>
          <p:nvPr/>
        </p:nvSpPr>
        <p:spPr>
          <a:xfrm>
            <a:off x="167725" y="130450"/>
            <a:ext cx="8833500" cy="48267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lt1"/>
              </a:buClr>
              <a:buSzPts val="1500"/>
              <a:buFont typeface="Lato"/>
              <a:buChar char="★"/>
            </a:pPr>
            <a:r>
              <a:rPr lang="en-GB" sz="1500" dirty="0">
                <a:solidFill>
                  <a:schemeClr val="lt1"/>
                </a:solidFill>
                <a:latin typeface="Georgia"/>
                <a:ea typeface="Georgia"/>
                <a:cs typeface="Georgia"/>
                <a:sym typeface="Georgia"/>
              </a:rPr>
              <a:t>DESIGN AND TRAIN MODEL USING NEURAL NETWORK:</a:t>
            </a:r>
            <a:endParaRPr sz="1500" dirty="0">
              <a:solidFill>
                <a:schemeClr val="lt1"/>
              </a:solidFill>
              <a:latin typeface="Georgia"/>
              <a:ea typeface="Georgia"/>
              <a:cs typeface="Georgia"/>
              <a:sym typeface="Georgia"/>
            </a:endParaRPr>
          </a:p>
          <a:p>
            <a:pPr marL="0" lvl="0" indent="0" algn="l" rtl="0">
              <a:spcBef>
                <a:spcPts val="0"/>
              </a:spcBef>
              <a:spcAft>
                <a:spcPts val="0"/>
              </a:spcAft>
              <a:buNone/>
            </a:pPr>
            <a:r>
              <a:rPr lang="en-GB" sz="1300" dirty="0">
                <a:solidFill>
                  <a:schemeClr val="lt1"/>
                </a:solidFill>
                <a:latin typeface="Lato"/>
                <a:ea typeface="Lato"/>
                <a:cs typeface="Lato"/>
                <a:sym typeface="Lato"/>
              </a:rPr>
              <a:t>   </a:t>
            </a:r>
            <a:endParaRPr dirty="0">
              <a:solidFill>
                <a:schemeClr val="lt1"/>
              </a:solidFill>
              <a:latin typeface="Georgia"/>
              <a:ea typeface="Georgia"/>
              <a:cs typeface="Georgia"/>
              <a:sym typeface="Georgia"/>
            </a:endParaRPr>
          </a:p>
          <a:p>
            <a:pPr marL="457200" lvl="0" indent="-317500" algn="l" rtl="0">
              <a:spcBef>
                <a:spcPts val="0"/>
              </a:spcBef>
              <a:spcAft>
                <a:spcPts val="0"/>
              </a:spcAft>
              <a:buClr>
                <a:schemeClr val="lt1"/>
              </a:buClr>
              <a:buSzPts val="1400"/>
              <a:buFont typeface="Georgia"/>
              <a:buChar char="❖"/>
            </a:pPr>
            <a:r>
              <a:rPr lang="en-GB" dirty="0">
                <a:solidFill>
                  <a:schemeClr val="lt1"/>
                </a:solidFill>
                <a:latin typeface="Georgia"/>
                <a:ea typeface="Georgia"/>
                <a:cs typeface="Georgia"/>
                <a:sym typeface="Georgia"/>
              </a:rPr>
              <a:t>   FOR SKIPGRAM :</a:t>
            </a:r>
            <a:endParaRPr dirty="0">
              <a:solidFill>
                <a:schemeClr val="lt1"/>
              </a:solidFill>
              <a:latin typeface="Georgia"/>
              <a:ea typeface="Georgia"/>
              <a:cs typeface="Georgia"/>
              <a:sym typeface="Georgia"/>
            </a:endParaRPr>
          </a:p>
          <a:p>
            <a:pPr marL="457200" lvl="0" indent="0" algn="l" rtl="0">
              <a:spcBef>
                <a:spcPts val="0"/>
              </a:spcBef>
              <a:spcAft>
                <a:spcPts val="0"/>
              </a:spcAft>
              <a:buNone/>
            </a:pPr>
            <a:endParaRPr dirty="0">
              <a:solidFill>
                <a:schemeClr val="lt1"/>
              </a:solidFill>
              <a:latin typeface="Georgia"/>
              <a:ea typeface="Georgia"/>
              <a:cs typeface="Georgia"/>
              <a:sym typeface="Georgia"/>
            </a:endParaRPr>
          </a:p>
          <a:p>
            <a:pPr marL="457200" lvl="0" indent="-304800" algn="l" rtl="0">
              <a:spcBef>
                <a:spcPts val="0"/>
              </a:spcBef>
              <a:spcAft>
                <a:spcPts val="0"/>
              </a:spcAft>
              <a:buClr>
                <a:schemeClr val="lt1"/>
              </a:buClr>
              <a:buSzPts val="1200"/>
              <a:buFont typeface="Georgia"/>
              <a:buAutoNum type="arabicPeriod"/>
            </a:pPr>
            <a:r>
              <a:rPr lang="en-GB" sz="1200" dirty="0">
                <a:solidFill>
                  <a:schemeClr val="lt1"/>
                </a:solidFill>
                <a:latin typeface="Georgia"/>
                <a:ea typeface="Georgia"/>
                <a:cs typeface="Georgia"/>
                <a:sym typeface="Georgia"/>
              </a:rPr>
              <a:t>For First layer :-</a:t>
            </a:r>
            <a:r>
              <a:rPr lang="en-GB" sz="1200" dirty="0" err="1">
                <a:solidFill>
                  <a:schemeClr val="lt1"/>
                </a:solidFill>
                <a:latin typeface="Georgia"/>
                <a:ea typeface="Georgia"/>
                <a:cs typeface="Georgia"/>
                <a:sym typeface="Georgia"/>
              </a:rPr>
              <a:t>Relu</a:t>
            </a:r>
            <a:r>
              <a:rPr lang="en-GB" sz="1200" dirty="0">
                <a:solidFill>
                  <a:schemeClr val="lt1"/>
                </a:solidFill>
                <a:latin typeface="Georgia"/>
                <a:ea typeface="Georgia"/>
                <a:cs typeface="Georgia"/>
                <a:sym typeface="Georgia"/>
              </a:rPr>
              <a:t> Activation</a:t>
            </a:r>
            <a:endParaRPr sz="1200" dirty="0">
              <a:solidFill>
                <a:schemeClr val="lt1"/>
              </a:solidFill>
              <a:latin typeface="Georgia"/>
              <a:ea typeface="Georgia"/>
              <a:cs typeface="Georgia"/>
              <a:sym typeface="Georgia"/>
            </a:endParaRPr>
          </a:p>
          <a:p>
            <a:pPr marL="457200" lvl="0" indent="-304800" algn="l" rtl="0">
              <a:spcBef>
                <a:spcPts val="0"/>
              </a:spcBef>
              <a:spcAft>
                <a:spcPts val="0"/>
              </a:spcAft>
              <a:buClr>
                <a:schemeClr val="lt1"/>
              </a:buClr>
              <a:buSzPts val="1200"/>
              <a:buFont typeface="Georgia"/>
              <a:buAutoNum type="arabicPeriod"/>
            </a:pPr>
            <a:r>
              <a:rPr lang="en-GB" sz="1200" dirty="0">
                <a:solidFill>
                  <a:schemeClr val="lt1"/>
                </a:solidFill>
                <a:latin typeface="Georgia"/>
                <a:ea typeface="Georgia"/>
                <a:cs typeface="Georgia"/>
                <a:sym typeface="Georgia"/>
              </a:rPr>
              <a:t>For Second Layer : </a:t>
            </a:r>
            <a:r>
              <a:rPr lang="en-GB" sz="1200" dirty="0" err="1">
                <a:solidFill>
                  <a:schemeClr val="lt1"/>
                </a:solidFill>
                <a:latin typeface="Georgia"/>
                <a:ea typeface="Georgia"/>
                <a:cs typeface="Georgia"/>
                <a:sym typeface="Georgia"/>
              </a:rPr>
              <a:t>Relu</a:t>
            </a:r>
            <a:r>
              <a:rPr lang="en-GB" sz="1200" dirty="0">
                <a:solidFill>
                  <a:schemeClr val="lt1"/>
                </a:solidFill>
                <a:latin typeface="Georgia"/>
                <a:ea typeface="Georgia"/>
                <a:cs typeface="Georgia"/>
                <a:sym typeface="Georgia"/>
              </a:rPr>
              <a:t> Activation</a:t>
            </a:r>
            <a:endParaRPr sz="1200" dirty="0">
              <a:solidFill>
                <a:schemeClr val="lt1"/>
              </a:solidFill>
              <a:latin typeface="Georgia"/>
              <a:ea typeface="Georgia"/>
              <a:cs typeface="Georgia"/>
              <a:sym typeface="Georgia"/>
            </a:endParaRPr>
          </a:p>
          <a:p>
            <a:pPr marL="457200" lvl="0" indent="-304800" algn="l" rtl="0">
              <a:spcBef>
                <a:spcPts val="0"/>
              </a:spcBef>
              <a:spcAft>
                <a:spcPts val="0"/>
              </a:spcAft>
              <a:buClr>
                <a:schemeClr val="lt1"/>
              </a:buClr>
              <a:buSzPts val="1200"/>
              <a:buFont typeface="Georgia"/>
              <a:buAutoNum type="arabicPeriod"/>
            </a:pPr>
            <a:r>
              <a:rPr lang="en-GB" sz="1200" dirty="0">
                <a:solidFill>
                  <a:schemeClr val="lt1"/>
                </a:solidFill>
                <a:latin typeface="Georgia"/>
                <a:ea typeface="Georgia"/>
                <a:cs typeface="Georgia"/>
                <a:sym typeface="Georgia"/>
              </a:rPr>
              <a:t>For Last Layer : </a:t>
            </a:r>
            <a:r>
              <a:rPr lang="en-GB" sz="1200" dirty="0" err="1">
                <a:solidFill>
                  <a:schemeClr val="lt1"/>
                </a:solidFill>
                <a:latin typeface="Georgia"/>
                <a:ea typeface="Georgia"/>
                <a:cs typeface="Georgia"/>
                <a:sym typeface="Georgia"/>
              </a:rPr>
              <a:t>Softmax</a:t>
            </a:r>
            <a:r>
              <a:rPr lang="en-GB" sz="1200" dirty="0">
                <a:solidFill>
                  <a:schemeClr val="lt1"/>
                </a:solidFill>
                <a:latin typeface="Georgia"/>
                <a:ea typeface="Georgia"/>
                <a:cs typeface="Georgia"/>
                <a:sym typeface="Georgia"/>
              </a:rPr>
              <a:t> Activation</a:t>
            </a:r>
            <a:endParaRPr sz="1200" dirty="0">
              <a:solidFill>
                <a:schemeClr val="lt1"/>
              </a:solidFill>
              <a:latin typeface="Georgia"/>
              <a:ea typeface="Georgia"/>
              <a:cs typeface="Georgia"/>
              <a:sym typeface="Georgia"/>
            </a:endParaRPr>
          </a:p>
          <a:p>
            <a:pPr marL="914400" lvl="0" indent="0" algn="l" rtl="0">
              <a:spcBef>
                <a:spcPts val="0"/>
              </a:spcBef>
              <a:spcAft>
                <a:spcPts val="0"/>
              </a:spcAft>
              <a:buNone/>
            </a:pPr>
            <a:endParaRPr sz="1200" dirty="0">
              <a:solidFill>
                <a:schemeClr val="lt1"/>
              </a:solidFill>
              <a:latin typeface="Georgia"/>
              <a:ea typeface="Georgia"/>
              <a:cs typeface="Georgia"/>
              <a:sym typeface="Georgia"/>
            </a:endParaRPr>
          </a:p>
          <a:p>
            <a:pPr marL="914400" lvl="0" indent="0" algn="l" rtl="0">
              <a:spcBef>
                <a:spcPts val="0"/>
              </a:spcBef>
              <a:spcAft>
                <a:spcPts val="0"/>
              </a:spcAft>
              <a:buNone/>
            </a:pPr>
            <a:endParaRPr sz="1200" dirty="0">
              <a:solidFill>
                <a:schemeClr val="lt1"/>
              </a:solidFill>
              <a:latin typeface="Georgia"/>
              <a:ea typeface="Georgia"/>
              <a:cs typeface="Georgia"/>
              <a:sym typeface="Georgia"/>
            </a:endParaRPr>
          </a:p>
          <a:p>
            <a:pPr marL="914400" lvl="0" indent="0" algn="l" rtl="0">
              <a:spcBef>
                <a:spcPts val="0"/>
              </a:spcBef>
              <a:spcAft>
                <a:spcPts val="0"/>
              </a:spcAft>
              <a:buNone/>
            </a:pPr>
            <a:endParaRPr sz="1200" dirty="0">
              <a:solidFill>
                <a:schemeClr val="lt1"/>
              </a:solidFill>
              <a:latin typeface="Georgia"/>
              <a:ea typeface="Georgia"/>
              <a:cs typeface="Georgia"/>
              <a:sym typeface="Georgia"/>
            </a:endParaRPr>
          </a:p>
          <a:p>
            <a:pPr marL="914400" lvl="0" indent="0" algn="l" rtl="0">
              <a:spcBef>
                <a:spcPts val="0"/>
              </a:spcBef>
              <a:spcAft>
                <a:spcPts val="0"/>
              </a:spcAft>
              <a:buNone/>
            </a:pPr>
            <a:endParaRPr sz="1200" dirty="0">
              <a:solidFill>
                <a:schemeClr val="lt1"/>
              </a:solidFill>
              <a:latin typeface="Georgia"/>
              <a:ea typeface="Georgia"/>
              <a:cs typeface="Georgia"/>
              <a:sym typeface="Georgia"/>
            </a:endParaRPr>
          </a:p>
          <a:p>
            <a:pPr marL="0" lvl="0" indent="0" algn="l" rtl="0">
              <a:spcBef>
                <a:spcPts val="0"/>
              </a:spcBef>
              <a:spcAft>
                <a:spcPts val="0"/>
              </a:spcAft>
              <a:buNone/>
            </a:pPr>
            <a:r>
              <a:rPr lang="en-GB" sz="1200" dirty="0">
                <a:solidFill>
                  <a:schemeClr val="lt1"/>
                </a:solidFill>
                <a:latin typeface="Georgia"/>
                <a:ea typeface="Georgia"/>
                <a:cs typeface="Georgia"/>
                <a:sym typeface="Georgia"/>
              </a:rPr>
              <a:t>    Accuracy Score </a:t>
            </a:r>
            <a:endParaRPr sz="1200" dirty="0">
              <a:solidFill>
                <a:schemeClr val="lt1"/>
              </a:solidFill>
              <a:latin typeface="Georgia"/>
              <a:ea typeface="Georgia"/>
              <a:cs typeface="Georgia"/>
              <a:sym typeface="Georgia"/>
            </a:endParaRPr>
          </a:p>
          <a:p>
            <a:pPr marL="0" lvl="0" indent="0" algn="l" rtl="0">
              <a:spcBef>
                <a:spcPts val="0"/>
              </a:spcBef>
              <a:spcAft>
                <a:spcPts val="0"/>
              </a:spcAft>
              <a:buNone/>
            </a:pPr>
            <a:endParaRPr sz="1200" dirty="0">
              <a:solidFill>
                <a:schemeClr val="lt1"/>
              </a:solidFill>
              <a:latin typeface="Georgia"/>
              <a:ea typeface="Georgia"/>
              <a:cs typeface="Georgia"/>
              <a:sym typeface="Georgia"/>
            </a:endParaRPr>
          </a:p>
          <a:p>
            <a:pPr marL="0" lvl="0" indent="0" algn="l" rtl="0">
              <a:spcBef>
                <a:spcPts val="0"/>
              </a:spcBef>
              <a:spcAft>
                <a:spcPts val="0"/>
              </a:spcAft>
              <a:buNone/>
            </a:pPr>
            <a:r>
              <a:rPr lang="en-GB" sz="1200" dirty="0">
                <a:solidFill>
                  <a:schemeClr val="lt1"/>
                </a:solidFill>
                <a:latin typeface="Georgia"/>
                <a:ea typeface="Georgia"/>
                <a:cs typeface="Georgia"/>
                <a:sym typeface="Georgia"/>
              </a:rPr>
              <a:t>   Train – 73.65%</a:t>
            </a:r>
            <a:endParaRPr sz="1200" dirty="0">
              <a:solidFill>
                <a:schemeClr val="lt1"/>
              </a:solidFill>
              <a:latin typeface="Georgia"/>
              <a:ea typeface="Georgia"/>
              <a:cs typeface="Georgia"/>
              <a:sym typeface="Georgia"/>
            </a:endParaRPr>
          </a:p>
          <a:p>
            <a:pPr marL="0" lvl="0" indent="0" algn="l" rtl="0">
              <a:spcBef>
                <a:spcPts val="0"/>
              </a:spcBef>
              <a:spcAft>
                <a:spcPts val="0"/>
              </a:spcAft>
              <a:buNone/>
            </a:pPr>
            <a:r>
              <a:rPr lang="en-GB" sz="1200" dirty="0">
                <a:solidFill>
                  <a:schemeClr val="lt1"/>
                </a:solidFill>
                <a:latin typeface="Georgia"/>
                <a:ea typeface="Georgia"/>
                <a:cs typeface="Georgia"/>
                <a:sym typeface="Georgia"/>
              </a:rPr>
              <a:t>   Test - 75% </a:t>
            </a:r>
            <a:endParaRPr sz="1200" dirty="0">
              <a:solidFill>
                <a:schemeClr val="lt1"/>
              </a:solidFill>
              <a:latin typeface="Georgia"/>
              <a:ea typeface="Georgia"/>
              <a:cs typeface="Georgia"/>
              <a:sym typeface="Georgia"/>
            </a:endParaRPr>
          </a:p>
          <a:p>
            <a:pPr marL="0" lvl="0" indent="0" algn="l" rtl="0">
              <a:spcBef>
                <a:spcPts val="0"/>
              </a:spcBef>
              <a:spcAft>
                <a:spcPts val="0"/>
              </a:spcAft>
              <a:buNone/>
            </a:pPr>
            <a:endParaRPr sz="1200" dirty="0">
              <a:solidFill>
                <a:schemeClr val="lt1"/>
              </a:solidFill>
              <a:latin typeface="Georgia"/>
              <a:ea typeface="Georgia"/>
              <a:cs typeface="Georgia"/>
              <a:sym typeface="Georgia"/>
            </a:endParaRPr>
          </a:p>
          <a:p>
            <a:pPr marL="0" lvl="0" indent="0" algn="l" rtl="0">
              <a:spcBef>
                <a:spcPts val="0"/>
              </a:spcBef>
              <a:spcAft>
                <a:spcPts val="0"/>
              </a:spcAft>
              <a:buNone/>
            </a:pPr>
            <a:endParaRPr sz="1200" dirty="0">
              <a:solidFill>
                <a:schemeClr val="lt1"/>
              </a:solidFill>
              <a:latin typeface="Georgia"/>
              <a:ea typeface="Georgia"/>
              <a:cs typeface="Georgia"/>
              <a:sym typeface="Georgia"/>
            </a:endParaRPr>
          </a:p>
          <a:p>
            <a:pPr marL="0" lvl="0" indent="0" algn="l" rtl="0">
              <a:spcBef>
                <a:spcPts val="0"/>
              </a:spcBef>
              <a:spcAft>
                <a:spcPts val="0"/>
              </a:spcAft>
              <a:buNone/>
            </a:pPr>
            <a:r>
              <a:rPr lang="en-GB" sz="1200" dirty="0">
                <a:solidFill>
                  <a:schemeClr val="lt1"/>
                </a:solidFill>
                <a:latin typeface="Georgia"/>
                <a:ea typeface="Georgia"/>
                <a:cs typeface="Georgia"/>
                <a:sym typeface="Georgia"/>
              </a:rPr>
              <a:t>( SKIPGRAM is similar to Word To VEC )</a:t>
            </a:r>
            <a:endParaRPr sz="1200" dirty="0">
              <a:solidFill>
                <a:schemeClr val="lt1"/>
              </a:solidFill>
              <a:latin typeface="Georgia"/>
              <a:ea typeface="Georgia"/>
              <a:cs typeface="Georgia"/>
              <a:sym typeface="Georgia"/>
            </a:endParaRPr>
          </a:p>
          <a:p>
            <a:pPr marL="0" lvl="0" indent="0" algn="l" rtl="0">
              <a:spcBef>
                <a:spcPts val="0"/>
              </a:spcBef>
              <a:spcAft>
                <a:spcPts val="0"/>
              </a:spcAft>
              <a:buNone/>
            </a:pPr>
            <a:endParaRPr sz="1200" dirty="0">
              <a:solidFill>
                <a:schemeClr val="lt1"/>
              </a:solidFill>
              <a:latin typeface="Georgia"/>
              <a:ea typeface="Georgia"/>
              <a:cs typeface="Georgia"/>
              <a:sym typeface="Georgia"/>
            </a:endParaRPr>
          </a:p>
          <a:p>
            <a:pPr marL="914400" lvl="0" indent="0" algn="l" rtl="0">
              <a:spcBef>
                <a:spcPts val="0"/>
              </a:spcBef>
              <a:spcAft>
                <a:spcPts val="0"/>
              </a:spcAft>
              <a:buNone/>
            </a:pPr>
            <a:r>
              <a:rPr lang="en-GB" sz="1200" dirty="0">
                <a:solidFill>
                  <a:schemeClr val="lt1"/>
                </a:solidFill>
                <a:latin typeface="Georgia"/>
                <a:ea typeface="Georgia"/>
                <a:cs typeface="Georgia"/>
                <a:sym typeface="Georgia"/>
              </a:rPr>
              <a:t> Model Loss                                                                                                                                                          Model Accuracy</a:t>
            </a:r>
            <a:endParaRPr sz="1200" dirty="0">
              <a:solidFill>
                <a:schemeClr val="lt1"/>
              </a:solidFill>
              <a:latin typeface="Georgia"/>
              <a:ea typeface="Georgia"/>
              <a:cs typeface="Georgia"/>
              <a:sym typeface="Georgia"/>
            </a:endParaRPr>
          </a:p>
          <a:p>
            <a:pPr marL="914400" lvl="0" indent="0" algn="l" rtl="0">
              <a:spcBef>
                <a:spcPts val="0"/>
              </a:spcBef>
              <a:spcAft>
                <a:spcPts val="0"/>
              </a:spcAft>
              <a:buNone/>
            </a:pPr>
            <a:r>
              <a:rPr lang="en-GB" sz="1200" dirty="0">
                <a:solidFill>
                  <a:schemeClr val="lt1"/>
                </a:solidFill>
                <a:latin typeface="Georgia"/>
                <a:ea typeface="Georgia"/>
                <a:cs typeface="Georgia"/>
                <a:sym typeface="Georgia"/>
              </a:rPr>
              <a:t> </a:t>
            </a:r>
            <a:endParaRPr dirty="0">
              <a:latin typeface="Lato"/>
              <a:ea typeface="Lato"/>
              <a:cs typeface="Lato"/>
              <a:sym typeface="Lato"/>
            </a:endParaRPr>
          </a:p>
        </p:txBody>
      </p:sp>
      <p:pic>
        <p:nvPicPr>
          <p:cNvPr id="278" name="Google Shape;278;p34"/>
          <p:cNvPicPr preferRelativeResize="0"/>
          <p:nvPr/>
        </p:nvPicPr>
        <p:blipFill rotWithShape="1">
          <a:blip r:embed="rId3">
            <a:alphaModFix/>
          </a:blip>
          <a:srcRect l="4278" t="32792" r="5647" b="11410"/>
          <a:stretch/>
        </p:blipFill>
        <p:spPr>
          <a:xfrm>
            <a:off x="3214700" y="543550"/>
            <a:ext cx="5794699" cy="2522051"/>
          </a:xfrm>
          <a:prstGeom prst="rect">
            <a:avLst/>
          </a:prstGeom>
          <a:noFill/>
          <a:ln>
            <a:noFill/>
          </a:ln>
        </p:spPr>
      </p:pic>
      <p:pic>
        <p:nvPicPr>
          <p:cNvPr id="279" name="Google Shape;279;p34"/>
          <p:cNvPicPr preferRelativeResize="0"/>
          <p:nvPr/>
        </p:nvPicPr>
        <p:blipFill rotWithShape="1">
          <a:blip r:embed="rId4">
            <a:alphaModFix/>
          </a:blip>
          <a:srcRect l="6928" t="22825" r="35902" b="20109"/>
          <a:stretch/>
        </p:blipFill>
        <p:spPr>
          <a:xfrm>
            <a:off x="3072025" y="3224000"/>
            <a:ext cx="3497126" cy="18841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5"/>
          <p:cNvSpPr txBox="1"/>
          <p:nvPr/>
        </p:nvSpPr>
        <p:spPr>
          <a:xfrm>
            <a:off x="158400" y="83850"/>
            <a:ext cx="8861400" cy="49107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lt1"/>
              </a:buClr>
              <a:buSzPts val="1500"/>
              <a:buFont typeface="Lato"/>
              <a:buChar char="★"/>
            </a:pPr>
            <a:r>
              <a:rPr lang="en-GB" sz="1500" dirty="0">
                <a:solidFill>
                  <a:schemeClr val="lt1"/>
                </a:solidFill>
                <a:latin typeface="Georgia"/>
                <a:ea typeface="Georgia"/>
                <a:cs typeface="Georgia"/>
                <a:sym typeface="Georgia"/>
              </a:rPr>
              <a:t>DESIGN AND TRAIN MODEL USING NEURAL NETWORK:</a:t>
            </a:r>
            <a:endParaRPr sz="1500" dirty="0">
              <a:solidFill>
                <a:schemeClr val="lt1"/>
              </a:solidFill>
              <a:latin typeface="Georgia"/>
              <a:ea typeface="Georgia"/>
              <a:cs typeface="Georgia"/>
              <a:sym typeface="Georgia"/>
            </a:endParaRPr>
          </a:p>
          <a:p>
            <a:pPr marL="0" lvl="0" indent="0" algn="l" rtl="0">
              <a:spcBef>
                <a:spcPts val="0"/>
              </a:spcBef>
              <a:spcAft>
                <a:spcPts val="0"/>
              </a:spcAft>
              <a:buNone/>
            </a:pPr>
            <a:r>
              <a:rPr lang="en-GB" sz="1300" dirty="0">
                <a:solidFill>
                  <a:schemeClr val="lt1"/>
                </a:solidFill>
                <a:latin typeface="Lato"/>
                <a:ea typeface="Lato"/>
                <a:cs typeface="Lato"/>
                <a:sym typeface="Lato"/>
              </a:rPr>
              <a:t>   </a:t>
            </a:r>
            <a:endParaRPr dirty="0">
              <a:solidFill>
                <a:schemeClr val="lt1"/>
              </a:solidFill>
              <a:latin typeface="Georgia"/>
              <a:ea typeface="Georgia"/>
              <a:cs typeface="Georgia"/>
              <a:sym typeface="Georgia"/>
            </a:endParaRPr>
          </a:p>
          <a:p>
            <a:pPr marL="457200" lvl="0" indent="-317500" algn="l" rtl="0">
              <a:spcBef>
                <a:spcPts val="0"/>
              </a:spcBef>
              <a:spcAft>
                <a:spcPts val="0"/>
              </a:spcAft>
              <a:buClr>
                <a:schemeClr val="lt1"/>
              </a:buClr>
              <a:buSzPts val="1400"/>
              <a:buFont typeface="Georgia"/>
              <a:buChar char="❖"/>
            </a:pPr>
            <a:r>
              <a:rPr lang="en-GB" dirty="0">
                <a:solidFill>
                  <a:schemeClr val="lt1"/>
                </a:solidFill>
                <a:latin typeface="Georgia"/>
                <a:ea typeface="Georgia"/>
                <a:cs typeface="Georgia"/>
                <a:sym typeface="Georgia"/>
              </a:rPr>
              <a:t>   FOR FASTTEXT :</a:t>
            </a:r>
            <a:endParaRPr dirty="0">
              <a:solidFill>
                <a:schemeClr val="lt1"/>
              </a:solidFill>
              <a:latin typeface="Georgia"/>
              <a:ea typeface="Georgia"/>
              <a:cs typeface="Georgia"/>
              <a:sym typeface="Georgia"/>
            </a:endParaRPr>
          </a:p>
          <a:p>
            <a:pPr marL="457200" lvl="0" indent="0" algn="l" rtl="0">
              <a:spcBef>
                <a:spcPts val="0"/>
              </a:spcBef>
              <a:spcAft>
                <a:spcPts val="0"/>
              </a:spcAft>
              <a:buNone/>
            </a:pPr>
            <a:endParaRPr dirty="0">
              <a:solidFill>
                <a:schemeClr val="lt1"/>
              </a:solidFill>
              <a:latin typeface="Georgia"/>
              <a:ea typeface="Georgia"/>
              <a:cs typeface="Georgia"/>
              <a:sym typeface="Georgia"/>
            </a:endParaRPr>
          </a:p>
          <a:p>
            <a:pPr marL="457200" lvl="0" indent="-304800" algn="l" rtl="0">
              <a:spcBef>
                <a:spcPts val="0"/>
              </a:spcBef>
              <a:spcAft>
                <a:spcPts val="0"/>
              </a:spcAft>
              <a:buClr>
                <a:schemeClr val="lt1"/>
              </a:buClr>
              <a:buSzPts val="1200"/>
              <a:buFont typeface="Georgia"/>
              <a:buAutoNum type="arabicPeriod"/>
            </a:pPr>
            <a:r>
              <a:rPr lang="en-GB" sz="1200" dirty="0">
                <a:solidFill>
                  <a:schemeClr val="lt1"/>
                </a:solidFill>
                <a:latin typeface="Georgia"/>
                <a:ea typeface="Georgia"/>
                <a:cs typeface="Georgia"/>
                <a:sym typeface="Georgia"/>
              </a:rPr>
              <a:t>For First layer :-</a:t>
            </a:r>
            <a:r>
              <a:rPr lang="en-GB" sz="1200" dirty="0" err="1">
                <a:solidFill>
                  <a:schemeClr val="lt1"/>
                </a:solidFill>
                <a:latin typeface="Georgia"/>
                <a:ea typeface="Georgia"/>
                <a:cs typeface="Georgia"/>
                <a:sym typeface="Georgia"/>
              </a:rPr>
              <a:t>Relu</a:t>
            </a:r>
            <a:r>
              <a:rPr lang="en-GB" sz="1200" dirty="0">
                <a:solidFill>
                  <a:schemeClr val="lt1"/>
                </a:solidFill>
                <a:latin typeface="Georgia"/>
                <a:ea typeface="Georgia"/>
                <a:cs typeface="Georgia"/>
                <a:sym typeface="Georgia"/>
              </a:rPr>
              <a:t> Activation</a:t>
            </a:r>
            <a:endParaRPr sz="1200" dirty="0">
              <a:solidFill>
                <a:schemeClr val="lt1"/>
              </a:solidFill>
              <a:latin typeface="Georgia"/>
              <a:ea typeface="Georgia"/>
              <a:cs typeface="Georgia"/>
              <a:sym typeface="Georgia"/>
            </a:endParaRPr>
          </a:p>
          <a:p>
            <a:pPr marL="457200" lvl="0" indent="-304800" algn="l" rtl="0">
              <a:spcBef>
                <a:spcPts val="0"/>
              </a:spcBef>
              <a:spcAft>
                <a:spcPts val="0"/>
              </a:spcAft>
              <a:buClr>
                <a:schemeClr val="lt1"/>
              </a:buClr>
              <a:buSzPts val="1200"/>
              <a:buFont typeface="Georgia"/>
              <a:buAutoNum type="arabicPeriod"/>
            </a:pPr>
            <a:r>
              <a:rPr lang="en-GB" sz="1200" dirty="0">
                <a:solidFill>
                  <a:schemeClr val="lt1"/>
                </a:solidFill>
                <a:latin typeface="Georgia"/>
                <a:ea typeface="Georgia"/>
                <a:cs typeface="Georgia"/>
                <a:sym typeface="Georgia"/>
              </a:rPr>
              <a:t>For Second Layer : </a:t>
            </a:r>
            <a:r>
              <a:rPr lang="en-GB" sz="1200" dirty="0" err="1">
                <a:solidFill>
                  <a:schemeClr val="lt1"/>
                </a:solidFill>
                <a:latin typeface="Georgia"/>
                <a:ea typeface="Georgia"/>
                <a:cs typeface="Georgia"/>
                <a:sym typeface="Georgia"/>
              </a:rPr>
              <a:t>Relu</a:t>
            </a:r>
            <a:r>
              <a:rPr lang="en-GB" sz="1200" dirty="0">
                <a:solidFill>
                  <a:schemeClr val="lt1"/>
                </a:solidFill>
                <a:latin typeface="Georgia"/>
                <a:ea typeface="Georgia"/>
                <a:cs typeface="Georgia"/>
                <a:sym typeface="Georgia"/>
              </a:rPr>
              <a:t> Activation</a:t>
            </a:r>
            <a:endParaRPr sz="1200" dirty="0">
              <a:solidFill>
                <a:schemeClr val="lt1"/>
              </a:solidFill>
              <a:latin typeface="Georgia"/>
              <a:ea typeface="Georgia"/>
              <a:cs typeface="Georgia"/>
              <a:sym typeface="Georgia"/>
            </a:endParaRPr>
          </a:p>
          <a:p>
            <a:pPr marL="457200" lvl="0" indent="-304800" algn="l" rtl="0">
              <a:spcBef>
                <a:spcPts val="0"/>
              </a:spcBef>
              <a:spcAft>
                <a:spcPts val="0"/>
              </a:spcAft>
              <a:buClr>
                <a:schemeClr val="lt1"/>
              </a:buClr>
              <a:buSzPts val="1200"/>
              <a:buFont typeface="Georgia"/>
              <a:buAutoNum type="arabicPeriod"/>
            </a:pPr>
            <a:r>
              <a:rPr lang="en-GB" sz="1200" dirty="0">
                <a:solidFill>
                  <a:schemeClr val="lt1"/>
                </a:solidFill>
                <a:latin typeface="Georgia"/>
                <a:ea typeface="Georgia"/>
                <a:cs typeface="Georgia"/>
                <a:sym typeface="Georgia"/>
              </a:rPr>
              <a:t>For Last Layer : </a:t>
            </a:r>
            <a:r>
              <a:rPr lang="en-GB" sz="1200" dirty="0" err="1">
                <a:solidFill>
                  <a:schemeClr val="lt1"/>
                </a:solidFill>
                <a:latin typeface="Georgia"/>
                <a:ea typeface="Georgia"/>
                <a:cs typeface="Georgia"/>
                <a:sym typeface="Georgia"/>
              </a:rPr>
              <a:t>Softmax</a:t>
            </a:r>
            <a:r>
              <a:rPr lang="en-GB" sz="1200" dirty="0">
                <a:solidFill>
                  <a:schemeClr val="lt1"/>
                </a:solidFill>
                <a:latin typeface="Georgia"/>
                <a:ea typeface="Georgia"/>
                <a:cs typeface="Georgia"/>
                <a:sym typeface="Georgia"/>
              </a:rPr>
              <a:t> Activation</a:t>
            </a:r>
            <a:endParaRPr sz="1200" dirty="0">
              <a:solidFill>
                <a:schemeClr val="lt1"/>
              </a:solidFill>
              <a:latin typeface="Georgia"/>
              <a:ea typeface="Georgia"/>
              <a:cs typeface="Georgia"/>
              <a:sym typeface="Georgia"/>
            </a:endParaRPr>
          </a:p>
          <a:p>
            <a:pPr marL="914400" lvl="0" indent="0" algn="l" rtl="0">
              <a:spcBef>
                <a:spcPts val="0"/>
              </a:spcBef>
              <a:spcAft>
                <a:spcPts val="0"/>
              </a:spcAft>
              <a:buNone/>
            </a:pPr>
            <a:endParaRPr sz="1200" dirty="0">
              <a:solidFill>
                <a:schemeClr val="lt1"/>
              </a:solidFill>
              <a:latin typeface="Georgia"/>
              <a:ea typeface="Georgia"/>
              <a:cs typeface="Georgia"/>
              <a:sym typeface="Georgia"/>
            </a:endParaRPr>
          </a:p>
          <a:p>
            <a:pPr marL="914400" lvl="0" indent="0" algn="l" rtl="0">
              <a:spcBef>
                <a:spcPts val="0"/>
              </a:spcBef>
              <a:spcAft>
                <a:spcPts val="0"/>
              </a:spcAft>
              <a:buNone/>
            </a:pPr>
            <a:endParaRPr sz="1200" dirty="0">
              <a:solidFill>
                <a:schemeClr val="lt1"/>
              </a:solidFill>
              <a:latin typeface="Georgia"/>
              <a:ea typeface="Georgia"/>
              <a:cs typeface="Georgia"/>
              <a:sym typeface="Georgia"/>
            </a:endParaRPr>
          </a:p>
          <a:p>
            <a:pPr marL="914400" lvl="0" indent="0" algn="l" rtl="0">
              <a:spcBef>
                <a:spcPts val="0"/>
              </a:spcBef>
              <a:spcAft>
                <a:spcPts val="0"/>
              </a:spcAft>
              <a:buNone/>
            </a:pPr>
            <a:endParaRPr sz="1200" dirty="0">
              <a:solidFill>
                <a:schemeClr val="lt1"/>
              </a:solidFill>
              <a:latin typeface="Georgia"/>
              <a:ea typeface="Georgia"/>
              <a:cs typeface="Georgia"/>
              <a:sym typeface="Georgia"/>
            </a:endParaRPr>
          </a:p>
          <a:p>
            <a:pPr marL="914400" lvl="0" indent="0" algn="l" rtl="0">
              <a:spcBef>
                <a:spcPts val="0"/>
              </a:spcBef>
              <a:spcAft>
                <a:spcPts val="0"/>
              </a:spcAft>
              <a:buNone/>
            </a:pPr>
            <a:endParaRPr sz="1200" dirty="0">
              <a:solidFill>
                <a:schemeClr val="lt1"/>
              </a:solidFill>
              <a:latin typeface="Georgia"/>
              <a:ea typeface="Georgia"/>
              <a:cs typeface="Georgia"/>
              <a:sym typeface="Georgia"/>
            </a:endParaRPr>
          </a:p>
          <a:p>
            <a:pPr marL="0" lvl="0" indent="0" algn="l" rtl="0">
              <a:spcBef>
                <a:spcPts val="0"/>
              </a:spcBef>
              <a:spcAft>
                <a:spcPts val="0"/>
              </a:spcAft>
              <a:buNone/>
            </a:pPr>
            <a:r>
              <a:rPr lang="en-GB" sz="1200" dirty="0">
                <a:solidFill>
                  <a:schemeClr val="lt1"/>
                </a:solidFill>
                <a:latin typeface="Georgia"/>
                <a:ea typeface="Georgia"/>
                <a:cs typeface="Georgia"/>
                <a:sym typeface="Georgia"/>
              </a:rPr>
              <a:t>    Accuracy Score </a:t>
            </a:r>
            <a:endParaRPr sz="1200" dirty="0">
              <a:solidFill>
                <a:schemeClr val="lt1"/>
              </a:solidFill>
              <a:latin typeface="Georgia"/>
              <a:ea typeface="Georgia"/>
              <a:cs typeface="Georgia"/>
              <a:sym typeface="Georgia"/>
            </a:endParaRPr>
          </a:p>
          <a:p>
            <a:pPr marL="0" lvl="0" indent="0" algn="l" rtl="0">
              <a:spcBef>
                <a:spcPts val="0"/>
              </a:spcBef>
              <a:spcAft>
                <a:spcPts val="0"/>
              </a:spcAft>
              <a:buNone/>
            </a:pPr>
            <a:endParaRPr sz="1200" dirty="0">
              <a:solidFill>
                <a:schemeClr val="lt1"/>
              </a:solidFill>
              <a:latin typeface="Georgia"/>
              <a:ea typeface="Georgia"/>
              <a:cs typeface="Georgia"/>
              <a:sym typeface="Georgia"/>
            </a:endParaRPr>
          </a:p>
          <a:p>
            <a:pPr marL="0" lvl="0" indent="0" algn="l" rtl="0">
              <a:spcBef>
                <a:spcPts val="0"/>
              </a:spcBef>
              <a:spcAft>
                <a:spcPts val="0"/>
              </a:spcAft>
              <a:buNone/>
            </a:pPr>
            <a:r>
              <a:rPr lang="en-GB" sz="1200" dirty="0">
                <a:solidFill>
                  <a:schemeClr val="lt1"/>
                </a:solidFill>
                <a:latin typeface="Georgia"/>
                <a:ea typeface="Georgia"/>
                <a:cs typeface="Georgia"/>
                <a:sym typeface="Georgia"/>
              </a:rPr>
              <a:t>   Train – 73.65%</a:t>
            </a:r>
            <a:endParaRPr sz="1200" dirty="0">
              <a:solidFill>
                <a:schemeClr val="lt1"/>
              </a:solidFill>
              <a:latin typeface="Georgia"/>
              <a:ea typeface="Georgia"/>
              <a:cs typeface="Georgia"/>
              <a:sym typeface="Georgia"/>
            </a:endParaRPr>
          </a:p>
          <a:p>
            <a:pPr marL="0" lvl="0" indent="0" algn="l" rtl="0">
              <a:spcBef>
                <a:spcPts val="0"/>
              </a:spcBef>
              <a:spcAft>
                <a:spcPts val="0"/>
              </a:spcAft>
              <a:buNone/>
            </a:pPr>
            <a:r>
              <a:rPr lang="en-GB" sz="1200" dirty="0">
                <a:solidFill>
                  <a:schemeClr val="lt1"/>
                </a:solidFill>
                <a:latin typeface="Georgia"/>
                <a:ea typeface="Georgia"/>
                <a:cs typeface="Georgia"/>
                <a:sym typeface="Georgia"/>
              </a:rPr>
              <a:t>   Test - 75% </a:t>
            </a:r>
            <a:endParaRPr sz="1200" dirty="0">
              <a:solidFill>
                <a:schemeClr val="lt1"/>
              </a:solidFill>
              <a:latin typeface="Georgia"/>
              <a:ea typeface="Georgia"/>
              <a:cs typeface="Georgia"/>
              <a:sym typeface="Georgia"/>
            </a:endParaRPr>
          </a:p>
          <a:p>
            <a:pPr marL="0" lvl="0" indent="0" algn="l" rtl="0">
              <a:spcBef>
                <a:spcPts val="0"/>
              </a:spcBef>
              <a:spcAft>
                <a:spcPts val="0"/>
              </a:spcAft>
              <a:buNone/>
            </a:pPr>
            <a:endParaRPr sz="1200" dirty="0">
              <a:solidFill>
                <a:schemeClr val="lt1"/>
              </a:solidFill>
              <a:latin typeface="Georgia"/>
              <a:ea typeface="Georgia"/>
              <a:cs typeface="Georgia"/>
              <a:sym typeface="Georgia"/>
            </a:endParaRPr>
          </a:p>
          <a:p>
            <a:pPr marL="0" lvl="0" indent="0" algn="l" rtl="0">
              <a:spcBef>
                <a:spcPts val="0"/>
              </a:spcBef>
              <a:spcAft>
                <a:spcPts val="0"/>
              </a:spcAft>
              <a:buNone/>
            </a:pPr>
            <a:endParaRPr sz="1200" dirty="0">
              <a:solidFill>
                <a:schemeClr val="lt1"/>
              </a:solidFill>
              <a:latin typeface="Georgia"/>
              <a:ea typeface="Georgia"/>
              <a:cs typeface="Georgia"/>
              <a:sym typeface="Georgia"/>
            </a:endParaRPr>
          </a:p>
          <a:p>
            <a:pPr marL="0" lvl="0" indent="0" algn="l" rtl="0">
              <a:spcBef>
                <a:spcPts val="0"/>
              </a:spcBef>
              <a:spcAft>
                <a:spcPts val="0"/>
              </a:spcAft>
              <a:buNone/>
            </a:pPr>
            <a:r>
              <a:rPr lang="en-GB" sz="1200" dirty="0">
                <a:solidFill>
                  <a:schemeClr val="lt1"/>
                </a:solidFill>
                <a:latin typeface="Georgia"/>
                <a:ea typeface="Georgia"/>
                <a:cs typeface="Georgia"/>
                <a:sym typeface="Georgia"/>
              </a:rPr>
              <a:t>(FASTTEXT is similar to  SKIPGRAM)</a:t>
            </a:r>
            <a:endParaRPr sz="1200" dirty="0">
              <a:solidFill>
                <a:schemeClr val="lt1"/>
              </a:solidFill>
              <a:latin typeface="Georgia"/>
              <a:ea typeface="Georgia"/>
              <a:cs typeface="Georgia"/>
              <a:sym typeface="Georgia"/>
            </a:endParaRPr>
          </a:p>
          <a:p>
            <a:pPr marL="0" lvl="0" indent="0" algn="l" rtl="0">
              <a:spcBef>
                <a:spcPts val="0"/>
              </a:spcBef>
              <a:spcAft>
                <a:spcPts val="0"/>
              </a:spcAft>
              <a:buNone/>
            </a:pPr>
            <a:endParaRPr sz="1200" dirty="0">
              <a:solidFill>
                <a:schemeClr val="lt1"/>
              </a:solidFill>
              <a:latin typeface="Georgia"/>
              <a:ea typeface="Georgia"/>
              <a:cs typeface="Georgia"/>
              <a:sym typeface="Georgia"/>
            </a:endParaRPr>
          </a:p>
          <a:p>
            <a:pPr marL="914400" lvl="0" indent="0" algn="l" rtl="0">
              <a:spcBef>
                <a:spcPts val="0"/>
              </a:spcBef>
              <a:spcAft>
                <a:spcPts val="0"/>
              </a:spcAft>
              <a:buNone/>
            </a:pPr>
            <a:r>
              <a:rPr lang="en-GB" sz="1200" dirty="0">
                <a:solidFill>
                  <a:schemeClr val="lt1"/>
                </a:solidFill>
                <a:latin typeface="Georgia"/>
                <a:ea typeface="Georgia"/>
                <a:cs typeface="Georgia"/>
                <a:sym typeface="Georgia"/>
              </a:rPr>
              <a:t> Model Loss                                                                                                                                                          Model Accuracy</a:t>
            </a:r>
            <a:endParaRPr sz="1200" dirty="0">
              <a:solidFill>
                <a:schemeClr val="lt1"/>
              </a:solidFill>
              <a:latin typeface="Georgia"/>
              <a:ea typeface="Georgia"/>
              <a:cs typeface="Georgia"/>
              <a:sym typeface="Georgia"/>
            </a:endParaRPr>
          </a:p>
          <a:p>
            <a:pPr marL="914400" lvl="0" indent="0" algn="l" rtl="0">
              <a:spcBef>
                <a:spcPts val="0"/>
              </a:spcBef>
              <a:spcAft>
                <a:spcPts val="0"/>
              </a:spcAft>
              <a:buNone/>
            </a:pPr>
            <a:r>
              <a:rPr lang="en-GB" sz="1200" dirty="0">
                <a:solidFill>
                  <a:schemeClr val="lt1"/>
                </a:solidFill>
                <a:latin typeface="Georgia"/>
                <a:ea typeface="Georgia"/>
                <a:cs typeface="Georgia"/>
                <a:sym typeface="Georgia"/>
              </a:rPr>
              <a:t> </a:t>
            </a:r>
            <a:endParaRPr dirty="0">
              <a:latin typeface="Lato"/>
              <a:ea typeface="Lato"/>
              <a:cs typeface="Lato"/>
              <a:sym typeface="Lato"/>
            </a:endParaRPr>
          </a:p>
        </p:txBody>
      </p:sp>
      <p:pic>
        <p:nvPicPr>
          <p:cNvPr id="285" name="Google Shape;285;p35"/>
          <p:cNvPicPr preferRelativeResize="0"/>
          <p:nvPr/>
        </p:nvPicPr>
        <p:blipFill rotWithShape="1">
          <a:blip r:embed="rId3">
            <a:alphaModFix/>
          </a:blip>
          <a:srcRect l="3771" t="32065" r="9715" b="11411"/>
          <a:stretch/>
        </p:blipFill>
        <p:spPr>
          <a:xfrm>
            <a:off x="3164175" y="506275"/>
            <a:ext cx="5781077" cy="2605924"/>
          </a:xfrm>
          <a:prstGeom prst="rect">
            <a:avLst/>
          </a:prstGeom>
          <a:noFill/>
          <a:ln>
            <a:noFill/>
          </a:ln>
        </p:spPr>
      </p:pic>
      <p:pic>
        <p:nvPicPr>
          <p:cNvPr id="286" name="Google Shape;286;p35"/>
          <p:cNvPicPr preferRelativeResize="0"/>
          <p:nvPr/>
        </p:nvPicPr>
        <p:blipFill rotWithShape="1">
          <a:blip r:embed="rId4">
            <a:alphaModFix/>
          </a:blip>
          <a:srcRect l="6723" t="23550" r="36005" b="19384"/>
          <a:stretch/>
        </p:blipFill>
        <p:spPr>
          <a:xfrm>
            <a:off x="3162075" y="3205375"/>
            <a:ext cx="3699250" cy="17891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6"/>
          <p:cNvSpPr txBox="1"/>
          <p:nvPr/>
        </p:nvSpPr>
        <p:spPr>
          <a:xfrm>
            <a:off x="149075" y="167725"/>
            <a:ext cx="8889300" cy="48453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lt1"/>
              </a:buClr>
              <a:buSzPts val="1500"/>
              <a:buFont typeface="Lato"/>
              <a:buChar char="★"/>
            </a:pPr>
            <a:r>
              <a:rPr lang="en-GB" sz="1500" dirty="0">
                <a:solidFill>
                  <a:schemeClr val="lt1"/>
                </a:solidFill>
                <a:latin typeface="Georgia"/>
                <a:ea typeface="Georgia"/>
                <a:cs typeface="Georgia"/>
                <a:sym typeface="Georgia"/>
              </a:rPr>
              <a:t>DESIGN AND TRAIN MODEL USING NEURAL NETWORK:</a:t>
            </a:r>
            <a:endParaRPr sz="1500" dirty="0">
              <a:solidFill>
                <a:schemeClr val="lt1"/>
              </a:solidFill>
              <a:latin typeface="Georgia"/>
              <a:ea typeface="Georgia"/>
              <a:cs typeface="Georgia"/>
              <a:sym typeface="Georgia"/>
            </a:endParaRPr>
          </a:p>
          <a:p>
            <a:pPr marL="0" lvl="0" indent="0" algn="l" rtl="0">
              <a:spcBef>
                <a:spcPts val="0"/>
              </a:spcBef>
              <a:spcAft>
                <a:spcPts val="0"/>
              </a:spcAft>
              <a:buNone/>
            </a:pPr>
            <a:r>
              <a:rPr lang="en-GB" sz="1300" dirty="0">
                <a:solidFill>
                  <a:schemeClr val="lt1"/>
                </a:solidFill>
                <a:latin typeface="Lato"/>
                <a:ea typeface="Lato"/>
                <a:cs typeface="Lato"/>
                <a:sym typeface="Lato"/>
              </a:rPr>
              <a:t>   </a:t>
            </a:r>
            <a:endParaRPr dirty="0">
              <a:solidFill>
                <a:schemeClr val="lt1"/>
              </a:solidFill>
              <a:latin typeface="Georgia"/>
              <a:ea typeface="Georgia"/>
              <a:cs typeface="Georgia"/>
              <a:sym typeface="Georgia"/>
            </a:endParaRPr>
          </a:p>
          <a:p>
            <a:pPr marL="457200" lvl="0" indent="-317500" algn="l" rtl="0">
              <a:spcBef>
                <a:spcPts val="0"/>
              </a:spcBef>
              <a:spcAft>
                <a:spcPts val="0"/>
              </a:spcAft>
              <a:buClr>
                <a:schemeClr val="lt1"/>
              </a:buClr>
              <a:buSzPts val="1400"/>
              <a:buFont typeface="Georgia"/>
              <a:buChar char="❖"/>
            </a:pPr>
            <a:r>
              <a:rPr lang="en-GB" dirty="0">
                <a:solidFill>
                  <a:schemeClr val="lt1"/>
                </a:solidFill>
                <a:latin typeface="Georgia"/>
                <a:ea typeface="Georgia"/>
                <a:cs typeface="Georgia"/>
                <a:sym typeface="Georgia"/>
              </a:rPr>
              <a:t>   FOR DOC2VEC  :</a:t>
            </a:r>
            <a:endParaRPr dirty="0">
              <a:solidFill>
                <a:schemeClr val="lt1"/>
              </a:solidFill>
              <a:latin typeface="Georgia"/>
              <a:ea typeface="Georgia"/>
              <a:cs typeface="Georgia"/>
              <a:sym typeface="Georgia"/>
            </a:endParaRPr>
          </a:p>
          <a:p>
            <a:pPr marL="457200" lvl="0" indent="-317500" algn="l" rtl="0">
              <a:spcBef>
                <a:spcPts val="0"/>
              </a:spcBef>
              <a:spcAft>
                <a:spcPts val="0"/>
              </a:spcAft>
              <a:buClr>
                <a:schemeClr val="lt1"/>
              </a:buClr>
              <a:buSzPts val="1400"/>
              <a:buFont typeface="Georgia"/>
              <a:buChar char="❖"/>
            </a:pPr>
            <a:endParaRPr dirty="0">
              <a:solidFill>
                <a:schemeClr val="lt1"/>
              </a:solidFill>
              <a:latin typeface="Georgia"/>
              <a:ea typeface="Georgia"/>
              <a:cs typeface="Georgia"/>
              <a:sym typeface="Georgia"/>
            </a:endParaRPr>
          </a:p>
          <a:p>
            <a:pPr marL="457200" lvl="0" indent="-304800" algn="l" rtl="0">
              <a:spcBef>
                <a:spcPts val="0"/>
              </a:spcBef>
              <a:spcAft>
                <a:spcPts val="0"/>
              </a:spcAft>
              <a:buClr>
                <a:schemeClr val="lt1"/>
              </a:buClr>
              <a:buSzPts val="1200"/>
              <a:buFont typeface="Georgia"/>
              <a:buAutoNum type="arabicPeriod"/>
            </a:pPr>
            <a:r>
              <a:rPr lang="en-GB" sz="1200" dirty="0">
                <a:solidFill>
                  <a:schemeClr val="lt1"/>
                </a:solidFill>
                <a:latin typeface="Georgia"/>
                <a:ea typeface="Georgia"/>
                <a:cs typeface="Georgia"/>
                <a:sym typeface="Georgia"/>
              </a:rPr>
              <a:t>For First layer :-</a:t>
            </a:r>
            <a:r>
              <a:rPr lang="en-GB" sz="1200" dirty="0" err="1">
                <a:solidFill>
                  <a:schemeClr val="lt1"/>
                </a:solidFill>
                <a:latin typeface="Georgia"/>
                <a:ea typeface="Georgia"/>
                <a:cs typeface="Georgia"/>
                <a:sym typeface="Georgia"/>
              </a:rPr>
              <a:t>Relu</a:t>
            </a:r>
            <a:r>
              <a:rPr lang="en-GB" sz="1200" dirty="0">
                <a:solidFill>
                  <a:schemeClr val="lt1"/>
                </a:solidFill>
                <a:latin typeface="Georgia"/>
                <a:ea typeface="Georgia"/>
                <a:cs typeface="Georgia"/>
                <a:sym typeface="Georgia"/>
              </a:rPr>
              <a:t> Activation</a:t>
            </a:r>
            <a:endParaRPr sz="1200" dirty="0">
              <a:solidFill>
                <a:schemeClr val="lt1"/>
              </a:solidFill>
              <a:latin typeface="Georgia"/>
              <a:ea typeface="Georgia"/>
              <a:cs typeface="Georgia"/>
              <a:sym typeface="Georgia"/>
            </a:endParaRPr>
          </a:p>
          <a:p>
            <a:pPr marL="457200" lvl="0" indent="-304800" algn="l" rtl="0">
              <a:spcBef>
                <a:spcPts val="0"/>
              </a:spcBef>
              <a:spcAft>
                <a:spcPts val="0"/>
              </a:spcAft>
              <a:buClr>
                <a:schemeClr val="lt1"/>
              </a:buClr>
              <a:buSzPts val="1200"/>
              <a:buFont typeface="Georgia"/>
              <a:buAutoNum type="arabicPeriod"/>
            </a:pPr>
            <a:r>
              <a:rPr lang="en-GB" sz="1200" dirty="0">
                <a:solidFill>
                  <a:schemeClr val="lt1"/>
                </a:solidFill>
                <a:latin typeface="Georgia"/>
                <a:ea typeface="Georgia"/>
                <a:cs typeface="Georgia"/>
                <a:sym typeface="Georgia"/>
              </a:rPr>
              <a:t>For Second Layer : </a:t>
            </a:r>
            <a:r>
              <a:rPr lang="en-GB" sz="1200" dirty="0" err="1">
                <a:solidFill>
                  <a:schemeClr val="lt1"/>
                </a:solidFill>
                <a:latin typeface="Georgia"/>
                <a:ea typeface="Georgia"/>
                <a:cs typeface="Georgia"/>
                <a:sym typeface="Georgia"/>
              </a:rPr>
              <a:t>Relu</a:t>
            </a:r>
            <a:r>
              <a:rPr lang="en-GB" sz="1200" dirty="0">
                <a:solidFill>
                  <a:schemeClr val="lt1"/>
                </a:solidFill>
                <a:latin typeface="Georgia"/>
                <a:ea typeface="Georgia"/>
                <a:cs typeface="Georgia"/>
                <a:sym typeface="Georgia"/>
              </a:rPr>
              <a:t> Activation</a:t>
            </a:r>
            <a:endParaRPr sz="1200" dirty="0">
              <a:solidFill>
                <a:schemeClr val="lt1"/>
              </a:solidFill>
              <a:latin typeface="Georgia"/>
              <a:ea typeface="Georgia"/>
              <a:cs typeface="Georgia"/>
              <a:sym typeface="Georgia"/>
            </a:endParaRPr>
          </a:p>
          <a:p>
            <a:pPr marL="457200" lvl="0" indent="-304800" algn="l" rtl="0">
              <a:spcBef>
                <a:spcPts val="0"/>
              </a:spcBef>
              <a:spcAft>
                <a:spcPts val="0"/>
              </a:spcAft>
              <a:buClr>
                <a:schemeClr val="lt1"/>
              </a:buClr>
              <a:buSzPts val="1200"/>
              <a:buFont typeface="Georgia"/>
              <a:buAutoNum type="arabicPeriod"/>
            </a:pPr>
            <a:r>
              <a:rPr lang="en-GB" sz="1200" dirty="0">
                <a:solidFill>
                  <a:schemeClr val="lt1"/>
                </a:solidFill>
                <a:latin typeface="Georgia"/>
                <a:ea typeface="Georgia"/>
                <a:cs typeface="Georgia"/>
                <a:sym typeface="Georgia"/>
              </a:rPr>
              <a:t>For Last Layer : </a:t>
            </a:r>
            <a:r>
              <a:rPr lang="en-GB" sz="1200" dirty="0" err="1">
                <a:solidFill>
                  <a:schemeClr val="lt1"/>
                </a:solidFill>
                <a:latin typeface="Georgia"/>
                <a:ea typeface="Georgia"/>
                <a:cs typeface="Georgia"/>
                <a:sym typeface="Georgia"/>
              </a:rPr>
              <a:t>Softmax</a:t>
            </a:r>
            <a:r>
              <a:rPr lang="en-GB" sz="1200" dirty="0">
                <a:solidFill>
                  <a:schemeClr val="lt1"/>
                </a:solidFill>
                <a:latin typeface="Georgia"/>
                <a:ea typeface="Georgia"/>
                <a:cs typeface="Georgia"/>
                <a:sym typeface="Georgia"/>
              </a:rPr>
              <a:t> Activation</a:t>
            </a:r>
            <a:endParaRPr sz="1200" dirty="0">
              <a:solidFill>
                <a:schemeClr val="lt1"/>
              </a:solidFill>
              <a:latin typeface="Georgia"/>
              <a:ea typeface="Georgia"/>
              <a:cs typeface="Georgia"/>
              <a:sym typeface="Georgia"/>
            </a:endParaRPr>
          </a:p>
          <a:p>
            <a:pPr marL="914400" lvl="0" indent="0" algn="l" rtl="0">
              <a:spcBef>
                <a:spcPts val="0"/>
              </a:spcBef>
              <a:spcAft>
                <a:spcPts val="0"/>
              </a:spcAft>
              <a:buNone/>
            </a:pPr>
            <a:endParaRPr sz="1200" dirty="0">
              <a:solidFill>
                <a:schemeClr val="lt1"/>
              </a:solidFill>
              <a:latin typeface="Georgia"/>
              <a:ea typeface="Georgia"/>
              <a:cs typeface="Georgia"/>
              <a:sym typeface="Georgia"/>
            </a:endParaRPr>
          </a:p>
          <a:p>
            <a:pPr marL="914400" lvl="0" indent="0" algn="l" rtl="0">
              <a:spcBef>
                <a:spcPts val="0"/>
              </a:spcBef>
              <a:spcAft>
                <a:spcPts val="0"/>
              </a:spcAft>
              <a:buNone/>
            </a:pPr>
            <a:endParaRPr sz="1200" dirty="0">
              <a:solidFill>
                <a:schemeClr val="lt1"/>
              </a:solidFill>
              <a:latin typeface="Georgia"/>
              <a:ea typeface="Georgia"/>
              <a:cs typeface="Georgia"/>
              <a:sym typeface="Georgia"/>
            </a:endParaRPr>
          </a:p>
          <a:p>
            <a:pPr marL="914400" lvl="0" indent="0" algn="l" rtl="0">
              <a:spcBef>
                <a:spcPts val="0"/>
              </a:spcBef>
              <a:spcAft>
                <a:spcPts val="0"/>
              </a:spcAft>
              <a:buNone/>
            </a:pPr>
            <a:endParaRPr sz="1200" dirty="0">
              <a:solidFill>
                <a:schemeClr val="lt1"/>
              </a:solidFill>
              <a:latin typeface="Georgia"/>
              <a:ea typeface="Georgia"/>
              <a:cs typeface="Georgia"/>
              <a:sym typeface="Georgia"/>
            </a:endParaRPr>
          </a:p>
          <a:p>
            <a:pPr marL="914400" lvl="0" indent="0" algn="l" rtl="0">
              <a:spcBef>
                <a:spcPts val="0"/>
              </a:spcBef>
              <a:spcAft>
                <a:spcPts val="0"/>
              </a:spcAft>
              <a:buNone/>
            </a:pPr>
            <a:endParaRPr sz="1200" dirty="0">
              <a:solidFill>
                <a:schemeClr val="lt1"/>
              </a:solidFill>
              <a:latin typeface="Georgia"/>
              <a:ea typeface="Georgia"/>
              <a:cs typeface="Georgia"/>
              <a:sym typeface="Georgia"/>
            </a:endParaRPr>
          </a:p>
          <a:p>
            <a:pPr marL="0" lvl="0" indent="0" algn="l" rtl="0">
              <a:spcBef>
                <a:spcPts val="0"/>
              </a:spcBef>
              <a:spcAft>
                <a:spcPts val="0"/>
              </a:spcAft>
              <a:buNone/>
            </a:pPr>
            <a:r>
              <a:rPr lang="en-GB" sz="1200" dirty="0">
                <a:solidFill>
                  <a:schemeClr val="lt1"/>
                </a:solidFill>
                <a:latin typeface="Georgia"/>
                <a:ea typeface="Georgia"/>
                <a:cs typeface="Georgia"/>
                <a:sym typeface="Georgia"/>
              </a:rPr>
              <a:t>    Accuracy Score </a:t>
            </a:r>
            <a:endParaRPr sz="1200" dirty="0">
              <a:solidFill>
                <a:schemeClr val="lt1"/>
              </a:solidFill>
              <a:latin typeface="Georgia"/>
              <a:ea typeface="Georgia"/>
              <a:cs typeface="Georgia"/>
              <a:sym typeface="Georgia"/>
            </a:endParaRPr>
          </a:p>
          <a:p>
            <a:pPr marL="0" lvl="0" indent="0" algn="l" rtl="0">
              <a:spcBef>
                <a:spcPts val="0"/>
              </a:spcBef>
              <a:spcAft>
                <a:spcPts val="0"/>
              </a:spcAft>
              <a:buNone/>
            </a:pPr>
            <a:endParaRPr sz="1200" dirty="0">
              <a:solidFill>
                <a:schemeClr val="lt1"/>
              </a:solidFill>
              <a:latin typeface="Georgia"/>
              <a:ea typeface="Georgia"/>
              <a:cs typeface="Georgia"/>
              <a:sym typeface="Georgia"/>
            </a:endParaRPr>
          </a:p>
          <a:p>
            <a:pPr marL="0" lvl="0" indent="0" algn="l" rtl="0">
              <a:spcBef>
                <a:spcPts val="0"/>
              </a:spcBef>
              <a:spcAft>
                <a:spcPts val="0"/>
              </a:spcAft>
              <a:buNone/>
            </a:pPr>
            <a:r>
              <a:rPr lang="en-GB" sz="1200" dirty="0">
                <a:solidFill>
                  <a:schemeClr val="lt1"/>
                </a:solidFill>
                <a:latin typeface="Georgia"/>
                <a:ea typeface="Georgia"/>
                <a:cs typeface="Georgia"/>
                <a:sym typeface="Georgia"/>
              </a:rPr>
              <a:t>   Train – 73.65%</a:t>
            </a:r>
            <a:endParaRPr sz="1200" dirty="0">
              <a:solidFill>
                <a:schemeClr val="lt1"/>
              </a:solidFill>
              <a:latin typeface="Georgia"/>
              <a:ea typeface="Georgia"/>
              <a:cs typeface="Georgia"/>
              <a:sym typeface="Georgia"/>
            </a:endParaRPr>
          </a:p>
          <a:p>
            <a:pPr marL="0" lvl="0" indent="0" algn="l" rtl="0">
              <a:spcBef>
                <a:spcPts val="0"/>
              </a:spcBef>
              <a:spcAft>
                <a:spcPts val="0"/>
              </a:spcAft>
              <a:buNone/>
            </a:pPr>
            <a:r>
              <a:rPr lang="en-GB" sz="1200" dirty="0">
                <a:solidFill>
                  <a:schemeClr val="lt1"/>
                </a:solidFill>
                <a:latin typeface="Georgia"/>
                <a:ea typeface="Georgia"/>
                <a:cs typeface="Georgia"/>
                <a:sym typeface="Georgia"/>
              </a:rPr>
              <a:t>   Test - 75% </a:t>
            </a:r>
            <a:endParaRPr sz="1200" dirty="0">
              <a:solidFill>
                <a:schemeClr val="lt1"/>
              </a:solidFill>
              <a:latin typeface="Georgia"/>
              <a:ea typeface="Georgia"/>
              <a:cs typeface="Georgia"/>
              <a:sym typeface="Georgia"/>
            </a:endParaRPr>
          </a:p>
          <a:p>
            <a:pPr marL="0" lvl="0" indent="0" algn="l" rtl="0">
              <a:spcBef>
                <a:spcPts val="0"/>
              </a:spcBef>
              <a:spcAft>
                <a:spcPts val="0"/>
              </a:spcAft>
              <a:buNone/>
            </a:pPr>
            <a:endParaRPr sz="1200" dirty="0">
              <a:solidFill>
                <a:schemeClr val="lt1"/>
              </a:solidFill>
              <a:latin typeface="Georgia"/>
              <a:ea typeface="Georgia"/>
              <a:cs typeface="Georgia"/>
              <a:sym typeface="Georgia"/>
            </a:endParaRPr>
          </a:p>
          <a:p>
            <a:pPr marL="0" lvl="0" indent="0" algn="l" rtl="0">
              <a:spcBef>
                <a:spcPts val="0"/>
              </a:spcBef>
              <a:spcAft>
                <a:spcPts val="0"/>
              </a:spcAft>
              <a:buNone/>
            </a:pPr>
            <a:endParaRPr sz="1200" dirty="0">
              <a:solidFill>
                <a:schemeClr val="lt1"/>
              </a:solidFill>
              <a:latin typeface="Georgia"/>
              <a:ea typeface="Georgia"/>
              <a:cs typeface="Georgia"/>
              <a:sym typeface="Georgia"/>
            </a:endParaRPr>
          </a:p>
          <a:p>
            <a:pPr marL="0" lvl="0" indent="0" algn="l" rtl="0">
              <a:spcBef>
                <a:spcPts val="0"/>
              </a:spcBef>
              <a:spcAft>
                <a:spcPts val="0"/>
              </a:spcAft>
              <a:buNone/>
            </a:pPr>
            <a:r>
              <a:rPr lang="en-GB" sz="1200" dirty="0">
                <a:solidFill>
                  <a:schemeClr val="lt1"/>
                </a:solidFill>
                <a:latin typeface="Georgia"/>
                <a:ea typeface="Georgia"/>
                <a:cs typeface="Georgia"/>
                <a:sym typeface="Georgia"/>
              </a:rPr>
              <a:t>(D0C2VEC is similar to FASTTEXT)</a:t>
            </a:r>
            <a:endParaRPr sz="1200" dirty="0">
              <a:solidFill>
                <a:schemeClr val="lt1"/>
              </a:solidFill>
              <a:latin typeface="Georgia"/>
              <a:ea typeface="Georgia"/>
              <a:cs typeface="Georgia"/>
              <a:sym typeface="Georgia"/>
            </a:endParaRPr>
          </a:p>
          <a:p>
            <a:pPr marL="0" lvl="0" indent="0" algn="l" rtl="0">
              <a:spcBef>
                <a:spcPts val="0"/>
              </a:spcBef>
              <a:spcAft>
                <a:spcPts val="0"/>
              </a:spcAft>
              <a:buNone/>
            </a:pPr>
            <a:endParaRPr sz="1200" dirty="0">
              <a:solidFill>
                <a:schemeClr val="lt1"/>
              </a:solidFill>
              <a:latin typeface="Georgia"/>
              <a:ea typeface="Georgia"/>
              <a:cs typeface="Georgia"/>
              <a:sym typeface="Georgia"/>
            </a:endParaRPr>
          </a:p>
          <a:p>
            <a:pPr marL="914400" lvl="0" indent="0" algn="l" rtl="0">
              <a:spcBef>
                <a:spcPts val="0"/>
              </a:spcBef>
              <a:spcAft>
                <a:spcPts val="0"/>
              </a:spcAft>
              <a:buNone/>
            </a:pPr>
            <a:r>
              <a:rPr lang="en-GB" sz="1200" dirty="0">
                <a:solidFill>
                  <a:schemeClr val="lt1"/>
                </a:solidFill>
                <a:latin typeface="Georgia"/>
                <a:ea typeface="Georgia"/>
                <a:cs typeface="Georgia"/>
                <a:sym typeface="Georgia"/>
              </a:rPr>
              <a:t> Model Loss                                                                                                                                                          Model Accuracy</a:t>
            </a:r>
            <a:endParaRPr sz="1200" dirty="0">
              <a:solidFill>
                <a:schemeClr val="lt1"/>
              </a:solidFill>
              <a:latin typeface="Georgia"/>
              <a:ea typeface="Georgia"/>
              <a:cs typeface="Georgia"/>
              <a:sym typeface="Georgia"/>
            </a:endParaRPr>
          </a:p>
          <a:p>
            <a:pPr marL="914400" lvl="0" indent="0" algn="l" rtl="0">
              <a:spcBef>
                <a:spcPts val="0"/>
              </a:spcBef>
              <a:spcAft>
                <a:spcPts val="0"/>
              </a:spcAft>
              <a:buNone/>
            </a:pPr>
            <a:r>
              <a:rPr lang="en-GB" sz="1200" dirty="0">
                <a:solidFill>
                  <a:schemeClr val="lt1"/>
                </a:solidFill>
                <a:latin typeface="Georgia"/>
                <a:ea typeface="Georgia"/>
                <a:cs typeface="Georgia"/>
                <a:sym typeface="Georgia"/>
              </a:rPr>
              <a:t> </a:t>
            </a:r>
            <a:endParaRPr dirty="0">
              <a:latin typeface="Lato"/>
              <a:ea typeface="Lato"/>
              <a:cs typeface="Lato"/>
              <a:sym typeface="Lato"/>
            </a:endParaRPr>
          </a:p>
        </p:txBody>
      </p:sp>
      <p:pic>
        <p:nvPicPr>
          <p:cNvPr id="292" name="Google Shape;292;p36"/>
          <p:cNvPicPr preferRelativeResize="0"/>
          <p:nvPr/>
        </p:nvPicPr>
        <p:blipFill rotWithShape="1">
          <a:blip r:embed="rId3">
            <a:alphaModFix/>
          </a:blip>
          <a:srcRect l="3700" t="34420" r="9644" b="14675"/>
          <a:stretch/>
        </p:blipFill>
        <p:spPr>
          <a:xfrm>
            <a:off x="3158800" y="520150"/>
            <a:ext cx="5879573" cy="2573400"/>
          </a:xfrm>
          <a:prstGeom prst="rect">
            <a:avLst/>
          </a:prstGeom>
          <a:noFill/>
          <a:ln>
            <a:noFill/>
          </a:ln>
        </p:spPr>
      </p:pic>
      <p:pic>
        <p:nvPicPr>
          <p:cNvPr id="293" name="Google Shape;293;p36"/>
          <p:cNvPicPr preferRelativeResize="0"/>
          <p:nvPr/>
        </p:nvPicPr>
        <p:blipFill rotWithShape="1">
          <a:blip r:embed="rId4">
            <a:alphaModFix/>
          </a:blip>
          <a:srcRect l="6930" t="32243" r="35697" b="9785"/>
          <a:stretch/>
        </p:blipFill>
        <p:spPr>
          <a:xfrm>
            <a:off x="3072025" y="3182600"/>
            <a:ext cx="3327874" cy="18915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6"/>
          <p:cNvSpPr txBox="1"/>
          <p:nvPr/>
        </p:nvSpPr>
        <p:spPr>
          <a:xfrm>
            <a:off x="149075" y="167725"/>
            <a:ext cx="8889300" cy="48453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lt1"/>
              </a:buClr>
              <a:buSzPts val="1500"/>
              <a:buFont typeface="Lato"/>
              <a:buChar char="★"/>
            </a:pPr>
            <a:r>
              <a:rPr lang="en-GB" sz="1500" dirty="0">
                <a:solidFill>
                  <a:schemeClr val="lt1"/>
                </a:solidFill>
                <a:latin typeface="Georgia"/>
                <a:ea typeface="Georgia"/>
                <a:cs typeface="Georgia"/>
                <a:sym typeface="Georgia"/>
              </a:rPr>
              <a:t>DESIGN AND TRAIN MODEL USING RNN LSTM CLASSIFIER:</a:t>
            </a:r>
            <a:endParaRPr sz="1500" dirty="0">
              <a:solidFill>
                <a:schemeClr val="lt1"/>
              </a:solidFill>
              <a:latin typeface="Georgia"/>
              <a:ea typeface="Georgia"/>
              <a:cs typeface="Georgia"/>
              <a:sym typeface="Georgia"/>
            </a:endParaRPr>
          </a:p>
          <a:p>
            <a:pPr marL="0" lvl="0" indent="0" algn="l" rtl="0">
              <a:spcBef>
                <a:spcPts val="0"/>
              </a:spcBef>
              <a:spcAft>
                <a:spcPts val="0"/>
              </a:spcAft>
              <a:buNone/>
            </a:pPr>
            <a:r>
              <a:rPr lang="en-GB" sz="1300" dirty="0">
                <a:solidFill>
                  <a:schemeClr val="lt1"/>
                </a:solidFill>
                <a:latin typeface="Lato"/>
                <a:ea typeface="Lato"/>
                <a:cs typeface="Lato"/>
                <a:sym typeface="Lato"/>
              </a:rPr>
              <a:t>   </a:t>
            </a:r>
            <a:endParaRPr dirty="0">
              <a:solidFill>
                <a:schemeClr val="lt1"/>
              </a:solidFill>
              <a:latin typeface="Georgia"/>
              <a:ea typeface="Georgia"/>
              <a:cs typeface="Georgia"/>
              <a:sym typeface="Georgia"/>
            </a:endParaRPr>
          </a:p>
          <a:p>
            <a:pPr marL="457200" lvl="0" indent="-317500" algn="l" rtl="0">
              <a:spcBef>
                <a:spcPts val="0"/>
              </a:spcBef>
              <a:spcAft>
                <a:spcPts val="0"/>
              </a:spcAft>
              <a:buClr>
                <a:schemeClr val="lt1"/>
              </a:buClr>
              <a:buSzPts val="1400"/>
              <a:buFont typeface="Georgia"/>
              <a:buChar char="❖"/>
            </a:pPr>
            <a:r>
              <a:rPr lang="en-GB" dirty="0">
                <a:solidFill>
                  <a:schemeClr val="lt1"/>
                </a:solidFill>
                <a:latin typeface="Georgia"/>
                <a:ea typeface="Georgia"/>
                <a:cs typeface="Georgia"/>
                <a:sym typeface="Georgia"/>
              </a:rPr>
              <a:t>   FOR GLOVE  :</a:t>
            </a:r>
            <a:endParaRPr dirty="0">
              <a:solidFill>
                <a:schemeClr val="lt1"/>
              </a:solidFill>
              <a:latin typeface="Georgia"/>
              <a:ea typeface="Georgia"/>
              <a:cs typeface="Georgia"/>
              <a:sym typeface="Georgia"/>
            </a:endParaRPr>
          </a:p>
          <a:p>
            <a:pPr marL="457200" lvl="0" indent="-317500" algn="l" rtl="0">
              <a:spcBef>
                <a:spcPts val="0"/>
              </a:spcBef>
              <a:spcAft>
                <a:spcPts val="0"/>
              </a:spcAft>
              <a:buClr>
                <a:schemeClr val="lt1"/>
              </a:buClr>
              <a:buSzPts val="1400"/>
              <a:buFont typeface="Georgia"/>
              <a:buChar char="❖"/>
            </a:pPr>
            <a:endParaRPr dirty="0">
              <a:solidFill>
                <a:schemeClr val="lt1"/>
              </a:solidFill>
              <a:latin typeface="Georgia"/>
              <a:ea typeface="Georgia"/>
              <a:cs typeface="Georgia"/>
              <a:sym typeface="Georgia"/>
            </a:endParaRPr>
          </a:p>
          <a:p>
            <a:pPr marL="457200" lvl="0" indent="-304800" algn="l" rtl="0">
              <a:spcBef>
                <a:spcPts val="0"/>
              </a:spcBef>
              <a:spcAft>
                <a:spcPts val="0"/>
              </a:spcAft>
              <a:buClr>
                <a:schemeClr val="lt1"/>
              </a:buClr>
              <a:buSzPts val="1200"/>
              <a:buFont typeface="Georgia"/>
              <a:buAutoNum type="arabicPeriod"/>
            </a:pPr>
            <a:r>
              <a:rPr lang="en-GB" sz="1200" dirty="0">
                <a:solidFill>
                  <a:schemeClr val="lt1"/>
                </a:solidFill>
                <a:latin typeface="Georgia"/>
                <a:ea typeface="Georgia"/>
                <a:cs typeface="Georgia"/>
                <a:sym typeface="Georgia"/>
              </a:rPr>
              <a:t>For First layer :-Embedding Layer</a:t>
            </a:r>
            <a:endParaRPr sz="1200" dirty="0">
              <a:solidFill>
                <a:schemeClr val="lt1"/>
              </a:solidFill>
              <a:latin typeface="Georgia"/>
              <a:ea typeface="Georgia"/>
              <a:cs typeface="Georgia"/>
              <a:sym typeface="Georgia"/>
            </a:endParaRPr>
          </a:p>
          <a:p>
            <a:pPr marL="457200" lvl="0" indent="-304800" algn="l" rtl="0">
              <a:spcBef>
                <a:spcPts val="0"/>
              </a:spcBef>
              <a:spcAft>
                <a:spcPts val="0"/>
              </a:spcAft>
              <a:buClr>
                <a:schemeClr val="lt1"/>
              </a:buClr>
              <a:buSzPts val="1200"/>
              <a:buFont typeface="Georgia"/>
              <a:buAutoNum type="arabicPeriod"/>
            </a:pPr>
            <a:r>
              <a:rPr lang="en-GB" sz="1200" dirty="0">
                <a:solidFill>
                  <a:schemeClr val="lt1"/>
                </a:solidFill>
                <a:latin typeface="Georgia"/>
                <a:ea typeface="Georgia"/>
                <a:cs typeface="Georgia"/>
                <a:sym typeface="Georgia"/>
              </a:rPr>
              <a:t>For Second layer : Bidirectional LSTM</a:t>
            </a:r>
            <a:endParaRPr lang="en-US" sz="1200" dirty="0">
              <a:solidFill>
                <a:schemeClr val="lt1"/>
              </a:solidFill>
              <a:latin typeface="Georgia"/>
              <a:ea typeface="Georgia"/>
              <a:cs typeface="Georgia"/>
              <a:sym typeface="Georgia"/>
            </a:endParaRPr>
          </a:p>
          <a:p>
            <a:pPr marL="457200" lvl="0" indent="-304800" algn="l" rtl="0">
              <a:spcBef>
                <a:spcPts val="0"/>
              </a:spcBef>
              <a:spcAft>
                <a:spcPts val="0"/>
              </a:spcAft>
              <a:buClr>
                <a:schemeClr val="lt1"/>
              </a:buClr>
              <a:buSzPts val="1200"/>
              <a:buFont typeface="Georgia"/>
              <a:buAutoNum type="arabicPeriod"/>
            </a:pPr>
            <a:r>
              <a:rPr lang="en-US" sz="1200" dirty="0">
                <a:solidFill>
                  <a:schemeClr val="lt1"/>
                </a:solidFill>
                <a:latin typeface="Georgia"/>
                <a:ea typeface="Georgia"/>
                <a:cs typeface="Georgia"/>
                <a:sym typeface="Georgia"/>
              </a:rPr>
              <a:t>For Third layer : Global Max Pool</a:t>
            </a:r>
          </a:p>
          <a:p>
            <a:pPr marL="457200" lvl="0" indent="-304800" algn="l" rtl="0">
              <a:spcBef>
                <a:spcPts val="0"/>
              </a:spcBef>
              <a:spcAft>
                <a:spcPts val="0"/>
              </a:spcAft>
              <a:buClr>
                <a:schemeClr val="lt1"/>
              </a:buClr>
              <a:buSzPts val="1200"/>
              <a:buFont typeface="Georgia"/>
              <a:buAutoNum type="arabicPeriod"/>
            </a:pPr>
            <a:r>
              <a:rPr lang="en-US" sz="1200" dirty="0">
                <a:solidFill>
                  <a:schemeClr val="lt1"/>
                </a:solidFill>
                <a:latin typeface="Georgia"/>
                <a:ea typeface="Georgia"/>
                <a:cs typeface="Georgia"/>
                <a:sym typeface="Georgia"/>
              </a:rPr>
              <a:t>For Fourth layer: Dropout</a:t>
            </a:r>
          </a:p>
          <a:p>
            <a:pPr marL="457200" lvl="0" indent="-304800" algn="l" rtl="0">
              <a:spcBef>
                <a:spcPts val="0"/>
              </a:spcBef>
              <a:spcAft>
                <a:spcPts val="0"/>
              </a:spcAft>
              <a:buClr>
                <a:schemeClr val="lt1"/>
              </a:buClr>
              <a:buSzPts val="1200"/>
              <a:buFont typeface="Georgia"/>
              <a:buAutoNum type="arabicPeriod"/>
            </a:pPr>
            <a:endParaRPr sz="1200" dirty="0">
              <a:solidFill>
                <a:schemeClr val="lt1"/>
              </a:solidFill>
              <a:latin typeface="Georgia"/>
              <a:ea typeface="Georgia"/>
              <a:cs typeface="Georgia"/>
              <a:sym typeface="Georgia"/>
            </a:endParaRPr>
          </a:p>
          <a:p>
            <a:pPr marL="914400" lvl="0" indent="0" algn="l" rtl="0">
              <a:spcBef>
                <a:spcPts val="0"/>
              </a:spcBef>
              <a:spcAft>
                <a:spcPts val="0"/>
              </a:spcAft>
              <a:buNone/>
            </a:pPr>
            <a:endParaRPr sz="1200" dirty="0">
              <a:solidFill>
                <a:schemeClr val="lt1"/>
              </a:solidFill>
              <a:latin typeface="Georgia"/>
              <a:ea typeface="Georgia"/>
              <a:cs typeface="Georgia"/>
              <a:sym typeface="Georgia"/>
            </a:endParaRPr>
          </a:p>
          <a:p>
            <a:pPr marL="914400" lvl="0" indent="0" algn="l" rtl="0">
              <a:spcBef>
                <a:spcPts val="0"/>
              </a:spcBef>
              <a:spcAft>
                <a:spcPts val="0"/>
              </a:spcAft>
              <a:buNone/>
            </a:pPr>
            <a:endParaRPr sz="1200" dirty="0">
              <a:solidFill>
                <a:schemeClr val="lt1"/>
              </a:solidFill>
              <a:latin typeface="Georgia"/>
              <a:ea typeface="Georgia"/>
              <a:cs typeface="Georgia"/>
              <a:sym typeface="Georgia"/>
            </a:endParaRPr>
          </a:p>
          <a:p>
            <a:pPr marL="914400" lvl="0" indent="0" algn="l" rtl="0">
              <a:spcBef>
                <a:spcPts val="0"/>
              </a:spcBef>
              <a:spcAft>
                <a:spcPts val="0"/>
              </a:spcAft>
              <a:buNone/>
            </a:pPr>
            <a:endParaRPr sz="1200" dirty="0">
              <a:solidFill>
                <a:schemeClr val="lt1"/>
              </a:solidFill>
              <a:latin typeface="Georgia"/>
              <a:ea typeface="Georgia"/>
              <a:cs typeface="Georgia"/>
              <a:sym typeface="Georgia"/>
            </a:endParaRPr>
          </a:p>
          <a:p>
            <a:pPr marL="0" lvl="0" indent="0" algn="l" rtl="0">
              <a:spcBef>
                <a:spcPts val="0"/>
              </a:spcBef>
              <a:spcAft>
                <a:spcPts val="0"/>
              </a:spcAft>
              <a:buNone/>
            </a:pPr>
            <a:r>
              <a:rPr lang="en-GB" sz="1200" dirty="0">
                <a:solidFill>
                  <a:schemeClr val="lt1"/>
                </a:solidFill>
                <a:latin typeface="Georgia"/>
                <a:ea typeface="Georgia"/>
                <a:cs typeface="Georgia"/>
                <a:sym typeface="Georgia"/>
              </a:rPr>
              <a:t>    Accuracy Score </a:t>
            </a:r>
            <a:endParaRPr sz="1200" dirty="0">
              <a:solidFill>
                <a:schemeClr val="lt1"/>
              </a:solidFill>
              <a:latin typeface="Georgia"/>
              <a:ea typeface="Georgia"/>
              <a:cs typeface="Georgia"/>
              <a:sym typeface="Georgia"/>
            </a:endParaRPr>
          </a:p>
          <a:p>
            <a:pPr marL="0" lvl="0" indent="0" algn="l" rtl="0">
              <a:spcBef>
                <a:spcPts val="0"/>
              </a:spcBef>
              <a:spcAft>
                <a:spcPts val="0"/>
              </a:spcAft>
              <a:buNone/>
            </a:pPr>
            <a:endParaRPr sz="1200" dirty="0">
              <a:solidFill>
                <a:schemeClr val="lt1"/>
              </a:solidFill>
              <a:latin typeface="Georgia"/>
              <a:ea typeface="Georgia"/>
              <a:cs typeface="Georgia"/>
              <a:sym typeface="Georgia"/>
            </a:endParaRPr>
          </a:p>
          <a:p>
            <a:pPr marL="0" lvl="0" indent="0" algn="l" rtl="0">
              <a:spcBef>
                <a:spcPts val="0"/>
              </a:spcBef>
              <a:spcAft>
                <a:spcPts val="0"/>
              </a:spcAft>
              <a:buNone/>
            </a:pPr>
            <a:r>
              <a:rPr lang="en-GB" sz="1200" dirty="0">
                <a:solidFill>
                  <a:schemeClr val="lt1"/>
                </a:solidFill>
                <a:latin typeface="Georgia"/>
                <a:ea typeface="Georgia"/>
                <a:cs typeface="Georgia"/>
                <a:sym typeface="Georgia"/>
              </a:rPr>
              <a:t>   Train – 73.95%</a:t>
            </a:r>
            <a:endParaRPr sz="1200" dirty="0">
              <a:solidFill>
                <a:schemeClr val="lt1"/>
              </a:solidFill>
              <a:latin typeface="Georgia"/>
              <a:ea typeface="Georgia"/>
              <a:cs typeface="Georgia"/>
              <a:sym typeface="Georgia"/>
            </a:endParaRPr>
          </a:p>
          <a:p>
            <a:pPr marL="0" lvl="0" indent="0" algn="l" rtl="0">
              <a:spcBef>
                <a:spcPts val="0"/>
              </a:spcBef>
              <a:spcAft>
                <a:spcPts val="0"/>
              </a:spcAft>
              <a:buNone/>
            </a:pPr>
            <a:r>
              <a:rPr lang="en-GB" sz="1200" dirty="0">
                <a:solidFill>
                  <a:schemeClr val="lt1"/>
                </a:solidFill>
                <a:latin typeface="Georgia"/>
                <a:ea typeface="Georgia"/>
                <a:cs typeface="Georgia"/>
                <a:sym typeface="Georgia"/>
              </a:rPr>
              <a:t>   Test – 73.81% </a:t>
            </a:r>
            <a:endParaRPr sz="1200" dirty="0">
              <a:solidFill>
                <a:schemeClr val="lt1"/>
              </a:solidFill>
              <a:latin typeface="Georgia"/>
              <a:ea typeface="Georgia"/>
              <a:cs typeface="Georgia"/>
              <a:sym typeface="Georgia"/>
            </a:endParaRPr>
          </a:p>
          <a:p>
            <a:pPr marL="0" lvl="0" indent="0" algn="l" rtl="0">
              <a:spcBef>
                <a:spcPts val="0"/>
              </a:spcBef>
              <a:spcAft>
                <a:spcPts val="0"/>
              </a:spcAft>
              <a:buNone/>
            </a:pPr>
            <a:endParaRPr sz="1200" dirty="0">
              <a:solidFill>
                <a:schemeClr val="lt1"/>
              </a:solidFill>
              <a:latin typeface="Georgia"/>
              <a:ea typeface="Georgia"/>
              <a:cs typeface="Georgia"/>
              <a:sym typeface="Georgia"/>
            </a:endParaRPr>
          </a:p>
          <a:p>
            <a:pPr marL="0" lvl="0" indent="0" algn="l" rtl="0">
              <a:spcBef>
                <a:spcPts val="0"/>
              </a:spcBef>
              <a:spcAft>
                <a:spcPts val="0"/>
              </a:spcAft>
              <a:buNone/>
            </a:pPr>
            <a:endParaRPr sz="1200" dirty="0">
              <a:solidFill>
                <a:schemeClr val="lt1"/>
              </a:solidFill>
              <a:latin typeface="Georgia"/>
              <a:ea typeface="Georgia"/>
              <a:cs typeface="Georgia"/>
              <a:sym typeface="Georgia"/>
            </a:endParaRPr>
          </a:p>
          <a:p>
            <a:pPr marL="0" lvl="0" indent="0" algn="l" rtl="0">
              <a:spcBef>
                <a:spcPts val="0"/>
              </a:spcBef>
              <a:spcAft>
                <a:spcPts val="0"/>
              </a:spcAft>
              <a:buNone/>
            </a:pPr>
            <a:r>
              <a:rPr lang="en-GB" sz="1200" dirty="0">
                <a:solidFill>
                  <a:schemeClr val="lt1"/>
                </a:solidFill>
                <a:latin typeface="Georgia"/>
                <a:ea typeface="Georgia"/>
                <a:cs typeface="Georgia"/>
                <a:sym typeface="Georgia"/>
              </a:rPr>
              <a:t>( GLOVE is similar to TF-IDF, </a:t>
            </a:r>
            <a:endParaRPr sz="1200" dirty="0">
              <a:solidFill>
                <a:schemeClr val="lt1"/>
              </a:solidFill>
              <a:latin typeface="Georgia"/>
              <a:ea typeface="Georgia"/>
              <a:cs typeface="Georgia"/>
              <a:sym typeface="Georgia"/>
            </a:endParaRPr>
          </a:p>
          <a:p>
            <a:pPr marL="0" lvl="0" indent="0" algn="l" rtl="0">
              <a:spcBef>
                <a:spcPts val="0"/>
              </a:spcBef>
              <a:spcAft>
                <a:spcPts val="0"/>
              </a:spcAft>
              <a:buNone/>
            </a:pPr>
            <a:r>
              <a:rPr lang="en-GB" sz="1200" dirty="0">
                <a:solidFill>
                  <a:schemeClr val="lt1"/>
                </a:solidFill>
                <a:latin typeface="Georgia"/>
                <a:ea typeface="Georgia"/>
                <a:cs typeface="Georgia"/>
                <a:sym typeface="Georgia"/>
              </a:rPr>
              <a:t> Word To VEC, SKIPGRAM, FASTTEXT </a:t>
            </a:r>
          </a:p>
          <a:p>
            <a:pPr marL="0" lvl="0" indent="0" algn="l" rtl="0">
              <a:spcBef>
                <a:spcPts val="0"/>
              </a:spcBef>
              <a:spcAft>
                <a:spcPts val="0"/>
              </a:spcAft>
              <a:buNone/>
            </a:pPr>
            <a:r>
              <a:rPr lang="en-GB" sz="1200" dirty="0">
                <a:solidFill>
                  <a:schemeClr val="lt1"/>
                </a:solidFill>
                <a:latin typeface="Georgia"/>
                <a:ea typeface="Georgia"/>
                <a:cs typeface="Georgia"/>
                <a:sym typeface="Georgia"/>
              </a:rPr>
              <a:t> &amp; D0C2VEC)</a:t>
            </a:r>
            <a:endParaRPr sz="1200" dirty="0">
              <a:solidFill>
                <a:schemeClr val="lt1"/>
              </a:solidFill>
              <a:latin typeface="Georgia"/>
              <a:ea typeface="Georgia"/>
              <a:cs typeface="Georgia"/>
              <a:sym typeface="Georgia"/>
            </a:endParaRPr>
          </a:p>
          <a:p>
            <a:pPr marL="0" lvl="0" indent="0" algn="l" rtl="0">
              <a:spcBef>
                <a:spcPts val="0"/>
              </a:spcBef>
              <a:spcAft>
                <a:spcPts val="0"/>
              </a:spcAft>
              <a:buNone/>
            </a:pPr>
            <a:endParaRPr sz="1200" dirty="0">
              <a:solidFill>
                <a:schemeClr val="lt1"/>
              </a:solidFill>
              <a:latin typeface="Georgia"/>
              <a:ea typeface="Georgia"/>
              <a:cs typeface="Georgia"/>
              <a:sym typeface="Georgia"/>
            </a:endParaRPr>
          </a:p>
          <a:p>
            <a:pPr marL="914400" lvl="0" indent="0" algn="l" rtl="0">
              <a:spcBef>
                <a:spcPts val="0"/>
              </a:spcBef>
              <a:spcAft>
                <a:spcPts val="0"/>
              </a:spcAft>
              <a:buNone/>
            </a:pPr>
            <a:r>
              <a:rPr lang="en-GB" sz="1200" dirty="0">
                <a:solidFill>
                  <a:schemeClr val="lt1"/>
                </a:solidFill>
                <a:latin typeface="Georgia"/>
                <a:ea typeface="Georgia"/>
                <a:cs typeface="Georgia"/>
                <a:sym typeface="Georgia"/>
              </a:rPr>
              <a:t> Model Loss                                                                                                                                                          Model Accuracy</a:t>
            </a:r>
            <a:endParaRPr sz="1200" dirty="0">
              <a:solidFill>
                <a:schemeClr val="lt1"/>
              </a:solidFill>
              <a:latin typeface="Georgia"/>
              <a:ea typeface="Georgia"/>
              <a:cs typeface="Georgia"/>
              <a:sym typeface="Georgia"/>
            </a:endParaRPr>
          </a:p>
          <a:p>
            <a:pPr marL="914400" lvl="0" indent="0" algn="l" rtl="0">
              <a:spcBef>
                <a:spcPts val="0"/>
              </a:spcBef>
              <a:spcAft>
                <a:spcPts val="0"/>
              </a:spcAft>
              <a:buNone/>
            </a:pPr>
            <a:r>
              <a:rPr lang="en-GB" sz="1200" dirty="0">
                <a:solidFill>
                  <a:schemeClr val="lt1"/>
                </a:solidFill>
                <a:latin typeface="Georgia"/>
                <a:ea typeface="Georgia"/>
                <a:cs typeface="Georgia"/>
                <a:sym typeface="Georgia"/>
              </a:rPr>
              <a:t> </a:t>
            </a:r>
            <a:endParaRPr dirty="0">
              <a:latin typeface="Lato"/>
              <a:ea typeface="Lato"/>
              <a:cs typeface="Lato"/>
              <a:sym typeface="Lato"/>
            </a:endParaRPr>
          </a:p>
        </p:txBody>
      </p:sp>
      <p:pic>
        <p:nvPicPr>
          <p:cNvPr id="3" name="Picture 2">
            <a:extLst>
              <a:ext uri="{FF2B5EF4-FFF2-40B4-BE49-F238E27FC236}">
                <a16:creationId xmlns:a16="http://schemas.microsoft.com/office/drawing/2014/main" id="{2E9585B2-6633-5931-ED95-50959693EC55}"/>
              </a:ext>
            </a:extLst>
          </p:cNvPr>
          <p:cNvPicPr>
            <a:picLocks noChangeAspect="1"/>
          </p:cNvPicPr>
          <p:nvPr/>
        </p:nvPicPr>
        <p:blipFill>
          <a:blip r:embed="rId3"/>
          <a:stretch>
            <a:fillRect/>
          </a:stretch>
        </p:blipFill>
        <p:spPr>
          <a:xfrm>
            <a:off x="3393280" y="729399"/>
            <a:ext cx="5568039" cy="1663757"/>
          </a:xfrm>
          <a:prstGeom prst="rect">
            <a:avLst/>
          </a:prstGeom>
        </p:spPr>
      </p:pic>
      <p:pic>
        <p:nvPicPr>
          <p:cNvPr id="5" name="Picture 4">
            <a:extLst>
              <a:ext uri="{FF2B5EF4-FFF2-40B4-BE49-F238E27FC236}">
                <a16:creationId xmlns:a16="http://schemas.microsoft.com/office/drawing/2014/main" id="{60E1A6C0-DE64-DFC8-65E0-1C42D6634397}"/>
              </a:ext>
            </a:extLst>
          </p:cNvPr>
          <p:cNvPicPr>
            <a:picLocks noChangeAspect="1"/>
          </p:cNvPicPr>
          <p:nvPr/>
        </p:nvPicPr>
        <p:blipFill>
          <a:blip r:embed="rId4"/>
          <a:stretch>
            <a:fillRect/>
          </a:stretch>
        </p:blipFill>
        <p:spPr>
          <a:xfrm>
            <a:off x="3433407" y="2590375"/>
            <a:ext cx="2743892" cy="1663757"/>
          </a:xfrm>
          <a:prstGeom prst="rect">
            <a:avLst/>
          </a:prstGeom>
        </p:spPr>
      </p:pic>
      <p:pic>
        <p:nvPicPr>
          <p:cNvPr id="7" name="Picture 6">
            <a:extLst>
              <a:ext uri="{FF2B5EF4-FFF2-40B4-BE49-F238E27FC236}">
                <a16:creationId xmlns:a16="http://schemas.microsoft.com/office/drawing/2014/main" id="{28DBF974-996E-A097-8640-90CC12C8CB01}"/>
              </a:ext>
            </a:extLst>
          </p:cNvPr>
          <p:cNvPicPr>
            <a:picLocks noChangeAspect="1"/>
          </p:cNvPicPr>
          <p:nvPr/>
        </p:nvPicPr>
        <p:blipFill>
          <a:blip r:embed="rId5"/>
          <a:stretch>
            <a:fillRect/>
          </a:stretch>
        </p:blipFill>
        <p:spPr>
          <a:xfrm>
            <a:off x="6313515" y="2590375"/>
            <a:ext cx="2681410" cy="1573959"/>
          </a:xfrm>
          <a:prstGeom prst="rect">
            <a:avLst/>
          </a:prstGeom>
        </p:spPr>
      </p:pic>
    </p:spTree>
    <p:extLst>
      <p:ext uri="{BB962C8B-B14F-4D97-AF65-F5344CB8AC3E}">
        <p14:creationId xmlns:p14="http://schemas.microsoft.com/office/powerpoint/2010/main" val="1302725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7"/>
          <p:cNvSpPr txBox="1"/>
          <p:nvPr/>
        </p:nvSpPr>
        <p:spPr>
          <a:xfrm>
            <a:off x="121125" y="121125"/>
            <a:ext cx="8907900" cy="48546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lt1"/>
              </a:buClr>
              <a:buSzPts val="1500"/>
              <a:buFont typeface="Lato"/>
              <a:buChar char="★"/>
            </a:pPr>
            <a:r>
              <a:rPr lang="en-GB" sz="1500">
                <a:solidFill>
                  <a:schemeClr val="lt1"/>
                </a:solidFill>
                <a:latin typeface="Georgia"/>
                <a:ea typeface="Georgia"/>
                <a:cs typeface="Georgia"/>
                <a:sym typeface="Georgia"/>
              </a:rPr>
              <a:t>FIXING CLASS IMBALANCE :</a:t>
            </a:r>
            <a:endParaRPr sz="1500">
              <a:solidFill>
                <a:schemeClr val="lt1"/>
              </a:solidFill>
              <a:latin typeface="Georgia"/>
              <a:ea typeface="Georgia"/>
              <a:cs typeface="Georgia"/>
              <a:sym typeface="Georgia"/>
            </a:endParaRPr>
          </a:p>
          <a:p>
            <a:pPr marL="0" lvl="0" indent="0" algn="l" rtl="0">
              <a:spcBef>
                <a:spcPts val="0"/>
              </a:spcBef>
              <a:spcAft>
                <a:spcPts val="0"/>
              </a:spcAft>
              <a:buNone/>
            </a:pPr>
            <a:r>
              <a:rPr lang="en-GB" sz="1300">
                <a:solidFill>
                  <a:schemeClr val="lt1"/>
                </a:solidFill>
                <a:latin typeface="Lato"/>
                <a:ea typeface="Lato"/>
                <a:cs typeface="Lato"/>
                <a:sym typeface="Lato"/>
              </a:rPr>
              <a:t>   </a:t>
            </a:r>
            <a:endParaRPr>
              <a:solidFill>
                <a:schemeClr val="lt1"/>
              </a:solidFill>
              <a:latin typeface="Georgia"/>
              <a:ea typeface="Georgia"/>
              <a:cs typeface="Georgia"/>
              <a:sym typeface="Georgia"/>
            </a:endParaRPr>
          </a:p>
          <a:p>
            <a:pPr marL="457200" lvl="0" indent="-317500" algn="l" rtl="0">
              <a:spcBef>
                <a:spcPts val="0"/>
              </a:spcBef>
              <a:spcAft>
                <a:spcPts val="0"/>
              </a:spcAft>
              <a:buClr>
                <a:schemeClr val="lt1"/>
              </a:buClr>
              <a:buSzPts val="1400"/>
              <a:buFont typeface="Georgia"/>
              <a:buChar char="❖"/>
            </a:pPr>
            <a:r>
              <a:rPr lang="en-GB">
                <a:solidFill>
                  <a:schemeClr val="lt1"/>
                </a:solidFill>
                <a:latin typeface="Georgia"/>
                <a:ea typeface="Georgia"/>
                <a:cs typeface="Georgia"/>
                <a:sym typeface="Georgia"/>
              </a:rPr>
              <a:t>   USING SMOTE   :</a:t>
            </a:r>
            <a:endParaRPr sz="1200">
              <a:solidFill>
                <a:schemeClr val="lt1"/>
              </a:solidFill>
              <a:latin typeface="Georgia"/>
              <a:ea typeface="Georgia"/>
              <a:cs typeface="Georgia"/>
              <a:sym typeface="Georgia"/>
            </a:endParaRPr>
          </a:p>
          <a:p>
            <a:pPr marL="914400" lvl="0" indent="0" algn="l" rtl="0">
              <a:spcBef>
                <a:spcPts val="0"/>
              </a:spcBef>
              <a:spcAft>
                <a:spcPts val="0"/>
              </a:spcAft>
              <a:buNone/>
            </a:pPr>
            <a:endParaRPr sz="1200">
              <a:solidFill>
                <a:schemeClr val="lt1"/>
              </a:solidFill>
              <a:latin typeface="Georgia"/>
              <a:ea typeface="Georgia"/>
              <a:cs typeface="Georgia"/>
              <a:sym typeface="Georgia"/>
            </a:endParaRPr>
          </a:p>
          <a:p>
            <a:pPr marL="914400" lvl="0" indent="0" algn="l" rtl="0">
              <a:spcBef>
                <a:spcPts val="0"/>
              </a:spcBef>
              <a:spcAft>
                <a:spcPts val="0"/>
              </a:spcAft>
              <a:buNone/>
            </a:pPr>
            <a:endParaRPr sz="1200">
              <a:solidFill>
                <a:schemeClr val="lt1"/>
              </a:solidFill>
              <a:latin typeface="Georgia"/>
              <a:ea typeface="Georgia"/>
              <a:cs typeface="Georgia"/>
              <a:sym typeface="Georgia"/>
            </a:endParaRPr>
          </a:p>
          <a:p>
            <a:pPr marL="0" lvl="0" indent="0" algn="l" rtl="0">
              <a:spcBef>
                <a:spcPts val="0"/>
              </a:spcBef>
              <a:spcAft>
                <a:spcPts val="0"/>
              </a:spcAft>
              <a:buNone/>
            </a:pPr>
            <a:r>
              <a:rPr lang="en-GB" sz="1200">
                <a:solidFill>
                  <a:schemeClr val="lt1"/>
                </a:solidFill>
                <a:latin typeface="Georgia"/>
                <a:ea typeface="Georgia"/>
                <a:cs typeface="Georgia"/>
                <a:sym typeface="Georgia"/>
              </a:rPr>
              <a:t>   X_train shape- 1158 , 93</a:t>
            </a:r>
            <a:endParaRPr sz="1200">
              <a:solidFill>
                <a:schemeClr val="lt1"/>
              </a:solidFill>
              <a:latin typeface="Georgia"/>
              <a:ea typeface="Georgia"/>
              <a:cs typeface="Georgia"/>
              <a:sym typeface="Georgia"/>
            </a:endParaRPr>
          </a:p>
          <a:p>
            <a:pPr marL="0" lvl="0" indent="0" algn="l" rtl="0">
              <a:spcBef>
                <a:spcPts val="0"/>
              </a:spcBef>
              <a:spcAft>
                <a:spcPts val="0"/>
              </a:spcAft>
              <a:buNone/>
            </a:pPr>
            <a:r>
              <a:rPr lang="en-GB" sz="1200">
                <a:solidFill>
                  <a:schemeClr val="lt1"/>
                </a:solidFill>
                <a:latin typeface="Georgia"/>
                <a:ea typeface="Georgia"/>
                <a:cs typeface="Georgia"/>
                <a:sym typeface="Georgia"/>
              </a:rPr>
              <a:t>   X_test shape-  387, 93</a:t>
            </a:r>
            <a:endParaRPr sz="1200">
              <a:solidFill>
                <a:schemeClr val="lt1"/>
              </a:solidFill>
              <a:latin typeface="Georgia"/>
              <a:ea typeface="Georgia"/>
              <a:cs typeface="Georgia"/>
              <a:sym typeface="Georgia"/>
            </a:endParaRPr>
          </a:p>
          <a:p>
            <a:pPr marL="0" lvl="0" indent="0" algn="l" rtl="0">
              <a:spcBef>
                <a:spcPts val="0"/>
              </a:spcBef>
              <a:spcAft>
                <a:spcPts val="0"/>
              </a:spcAft>
              <a:buNone/>
            </a:pPr>
            <a:endParaRPr sz="1200">
              <a:solidFill>
                <a:schemeClr val="lt1"/>
              </a:solidFill>
              <a:latin typeface="Georgia"/>
              <a:ea typeface="Georgia"/>
              <a:cs typeface="Georgia"/>
              <a:sym typeface="Georgia"/>
            </a:endParaRPr>
          </a:p>
          <a:p>
            <a:pPr marL="0" lvl="0" indent="0" algn="l" rtl="0">
              <a:spcBef>
                <a:spcPts val="0"/>
              </a:spcBef>
              <a:spcAft>
                <a:spcPts val="0"/>
              </a:spcAft>
              <a:buNone/>
            </a:pPr>
            <a:endParaRPr sz="1200">
              <a:solidFill>
                <a:schemeClr val="lt1"/>
              </a:solidFill>
              <a:latin typeface="Georgia"/>
              <a:ea typeface="Georgia"/>
              <a:cs typeface="Georgia"/>
              <a:sym typeface="Georgia"/>
            </a:endParaRPr>
          </a:p>
          <a:p>
            <a:pPr marL="0" lvl="0" indent="0" algn="l" rtl="0">
              <a:spcBef>
                <a:spcPts val="0"/>
              </a:spcBef>
              <a:spcAft>
                <a:spcPts val="0"/>
              </a:spcAft>
              <a:buNone/>
            </a:pPr>
            <a:endParaRPr sz="1200">
              <a:solidFill>
                <a:schemeClr val="lt1"/>
              </a:solidFill>
              <a:latin typeface="Georgia"/>
              <a:ea typeface="Georgia"/>
              <a:cs typeface="Georgia"/>
              <a:sym typeface="Georgia"/>
            </a:endParaRPr>
          </a:p>
          <a:p>
            <a:pPr marL="0" lvl="0" indent="0" algn="l" rtl="0">
              <a:spcBef>
                <a:spcPts val="0"/>
              </a:spcBef>
              <a:spcAft>
                <a:spcPts val="0"/>
              </a:spcAft>
              <a:buNone/>
            </a:pPr>
            <a:endParaRPr sz="1200">
              <a:solidFill>
                <a:schemeClr val="lt1"/>
              </a:solidFill>
              <a:latin typeface="Georgia"/>
              <a:ea typeface="Georgia"/>
              <a:cs typeface="Georgia"/>
              <a:sym typeface="Georgia"/>
            </a:endParaRPr>
          </a:p>
          <a:p>
            <a:pPr marL="0" lvl="0" indent="0" algn="l" rtl="0">
              <a:spcBef>
                <a:spcPts val="0"/>
              </a:spcBef>
              <a:spcAft>
                <a:spcPts val="0"/>
              </a:spcAft>
              <a:buNone/>
            </a:pPr>
            <a:endParaRPr sz="1200">
              <a:solidFill>
                <a:schemeClr val="lt1"/>
              </a:solidFill>
              <a:latin typeface="Georgia"/>
              <a:ea typeface="Georgia"/>
              <a:cs typeface="Georgia"/>
              <a:sym typeface="Georgia"/>
            </a:endParaRPr>
          </a:p>
          <a:p>
            <a:pPr marL="0" lvl="0" indent="0" algn="l" rtl="0">
              <a:spcBef>
                <a:spcPts val="0"/>
              </a:spcBef>
              <a:spcAft>
                <a:spcPts val="0"/>
              </a:spcAft>
              <a:buNone/>
            </a:pPr>
            <a:endParaRPr sz="1200">
              <a:solidFill>
                <a:schemeClr val="lt1"/>
              </a:solidFill>
              <a:latin typeface="Georgia"/>
              <a:ea typeface="Georgia"/>
              <a:cs typeface="Georgia"/>
              <a:sym typeface="Georgia"/>
            </a:endParaRPr>
          </a:p>
          <a:p>
            <a:pPr marL="0" lvl="0" indent="0" algn="l" rtl="0">
              <a:spcBef>
                <a:spcPts val="0"/>
              </a:spcBef>
              <a:spcAft>
                <a:spcPts val="0"/>
              </a:spcAft>
              <a:buNone/>
            </a:pPr>
            <a:r>
              <a:rPr lang="en-GB" sz="1200">
                <a:solidFill>
                  <a:schemeClr val="lt1"/>
                </a:solidFill>
                <a:latin typeface="Georgia"/>
                <a:ea typeface="Georgia"/>
                <a:cs typeface="Georgia"/>
                <a:sym typeface="Georgia"/>
              </a:rPr>
              <a:t> Accuracy Score OF ML Models </a:t>
            </a:r>
            <a:endParaRPr sz="1200">
              <a:solidFill>
                <a:schemeClr val="lt1"/>
              </a:solidFill>
              <a:latin typeface="Georgia"/>
              <a:ea typeface="Georgia"/>
              <a:cs typeface="Georgia"/>
              <a:sym typeface="Georgia"/>
            </a:endParaRPr>
          </a:p>
          <a:p>
            <a:pPr marL="0" lvl="0" indent="0" algn="l" rtl="0">
              <a:spcBef>
                <a:spcPts val="0"/>
              </a:spcBef>
              <a:spcAft>
                <a:spcPts val="0"/>
              </a:spcAft>
              <a:buNone/>
            </a:pPr>
            <a:r>
              <a:rPr lang="en-GB" sz="1200">
                <a:solidFill>
                  <a:schemeClr val="lt1"/>
                </a:solidFill>
                <a:latin typeface="Georgia"/>
                <a:ea typeface="Georgia"/>
                <a:cs typeface="Georgia"/>
                <a:sym typeface="Georgia"/>
              </a:rPr>
              <a:t>After USing SMOTE.</a:t>
            </a:r>
            <a:endParaRPr sz="1200">
              <a:solidFill>
                <a:schemeClr val="lt1"/>
              </a:solidFill>
              <a:latin typeface="Georgia"/>
              <a:ea typeface="Georgia"/>
              <a:cs typeface="Georgia"/>
              <a:sym typeface="Georgia"/>
            </a:endParaRPr>
          </a:p>
          <a:p>
            <a:pPr marL="914400" lvl="0" indent="0" algn="l" rtl="0">
              <a:spcBef>
                <a:spcPts val="0"/>
              </a:spcBef>
              <a:spcAft>
                <a:spcPts val="0"/>
              </a:spcAft>
              <a:buNone/>
            </a:pPr>
            <a:endParaRPr>
              <a:latin typeface="Lato"/>
              <a:ea typeface="Lato"/>
              <a:cs typeface="Lato"/>
              <a:sym typeface="Lato"/>
            </a:endParaRPr>
          </a:p>
        </p:txBody>
      </p:sp>
      <p:pic>
        <p:nvPicPr>
          <p:cNvPr id="299" name="Google Shape;299;p37"/>
          <p:cNvPicPr preferRelativeResize="0"/>
          <p:nvPr/>
        </p:nvPicPr>
        <p:blipFill rotWithShape="1">
          <a:blip r:embed="rId3">
            <a:alphaModFix/>
          </a:blip>
          <a:srcRect l="5197" t="40398" r="24180" b="15760"/>
          <a:stretch/>
        </p:blipFill>
        <p:spPr>
          <a:xfrm>
            <a:off x="2739475" y="503175"/>
            <a:ext cx="6289550" cy="2273576"/>
          </a:xfrm>
          <a:prstGeom prst="rect">
            <a:avLst/>
          </a:prstGeom>
          <a:noFill/>
          <a:ln>
            <a:noFill/>
          </a:ln>
        </p:spPr>
      </p:pic>
      <p:pic>
        <p:nvPicPr>
          <p:cNvPr id="300" name="Google Shape;300;p37"/>
          <p:cNvPicPr preferRelativeResize="0"/>
          <p:nvPr/>
        </p:nvPicPr>
        <p:blipFill rotWithShape="1">
          <a:blip r:embed="rId4">
            <a:alphaModFix/>
          </a:blip>
          <a:srcRect l="3977" t="34421" r="17250" b="22280"/>
          <a:stretch/>
        </p:blipFill>
        <p:spPr>
          <a:xfrm>
            <a:off x="2786000" y="2851300"/>
            <a:ext cx="6243024" cy="21710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8"/>
          <p:cNvSpPr txBox="1"/>
          <p:nvPr/>
        </p:nvSpPr>
        <p:spPr>
          <a:xfrm>
            <a:off x="167725" y="139775"/>
            <a:ext cx="8833500" cy="48735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lt1"/>
              </a:buClr>
              <a:buSzPts val="1500"/>
              <a:buFont typeface="Lato"/>
              <a:buChar char="★"/>
            </a:pPr>
            <a:r>
              <a:rPr lang="en-GB" sz="1500">
                <a:solidFill>
                  <a:schemeClr val="lt1"/>
                </a:solidFill>
                <a:latin typeface="Georgia"/>
                <a:ea typeface="Georgia"/>
                <a:cs typeface="Georgia"/>
                <a:sym typeface="Georgia"/>
              </a:rPr>
              <a:t>TEXT AUGMENTATION :Data Augmentation (DA) Technique is a process that enables us to artificially increase training data size by generating different versions of real datasets without actually collecting the data. The data needs to be changed to preserve the class categories for better performance in the classification task. </a:t>
            </a:r>
            <a:endParaRPr sz="1500">
              <a:solidFill>
                <a:schemeClr val="lt1"/>
              </a:solidFill>
              <a:latin typeface="Georgia"/>
              <a:ea typeface="Georgia"/>
              <a:cs typeface="Georgia"/>
              <a:sym typeface="Georgia"/>
            </a:endParaRPr>
          </a:p>
          <a:p>
            <a:pPr marL="0" lvl="0" indent="0" algn="l" rtl="0">
              <a:spcBef>
                <a:spcPts val="0"/>
              </a:spcBef>
              <a:spcAft>
                <a:spcPts val="0"/>
              </a:spcAft>
              <a:buNone/>
            </a:pPr>
            <a:r>
              <a:rPr lang="en-GB" sz="1300">
                <a:solidFill>
                  <a:schemeClr val="lt1"/>
                </a:solidFill>
                <a:latin typeface="Lato"/>
                <a:ea typeface="Lato"/>
                <a:cs typeface="Lato"/>
                <a:sym typeface="Lato"/>
              </a:rPr>
              <a:t>   </a:t>
            </a:r>
            <a:endParaRPr>
              <a:solidFill>
                <a:schemeClr val="lt1"/>
              </a:solidFill>
              <a:latin typeface="Georgia"/>
              <a:ea typeface="Georgia"/>
              <a:cs typeface="Georgia"/>
              <a:sym typeface="Georgia"/>
            </a:endParaRPr>
          </a:p>
          <a:p>
            <a:pPr marL="457200" lvl="0" indent="-317500" algn="l" rtl="0">
              <a:spcBef>
                <a:spcPts val="0"/>
              </a:spcBef>
              <a:spcAft>
                <a:spcPts val="0"/>
              </a:spcAft>
              <a:buClr>
                <a:schemeClr val="lt1"/>
              </a:buClr>
              <a:buSzPts val="1400"/>
              <a:buFont typeface="Georgia"/>
              <a:buChar char="❖"/>
            </a:pPr>
            <a:r>
              <a:rPr lang="en-GB">
                <a:solidFill>
                  <a:schemeClr val="lt1"/>
                </a:solidFill>
                <a:latin typeface="Georgia"/>
                <a:ea typeface="Georgia"/>
                <a:cs typeface="Georgia"/>
                <a:sym typeface="Georgia"/>
              </a:rPr>
              <a:t>  Generating more data for minority classes in dependent variable Using Back Translation :</a:t>
            </a:r>
            <a:endParaRPr sz="1200">
              <a:solidFill>
                <a:schemeClr val="lt1"/>
              </a:solidFill>
              <a:latin typeface="Georgia"/>
              <a:ea typeface="Georgia"/>
              <a:cs typeface="Georgia"/>
              <a:sym typeface="Georgia"/>
            </a:endParaRPr>
          </a:p>
          <a:p>
            <a:pPr marL="914400" lvl="0" indent="0" algn="l" rtl="0">
              <a:spcBef>
                <a:spcPts val="0"/>
              </a:spcBef>
              <a:spcAft>
                <a:spcPts val="0"/>
              </a:spcAft>
              <a:buNone/>
            </a:pPr>
            <a:endParaRPr sz="1200">
              <a:solidFill>
                <a:schemeClr val="lt1"/>
              </a:solidFill>
              <a:latin typeface="Georgia"/>
              <a:ea typeface="Georgia"/>
              <a:cs typeface="Georgia"/>
              <a:sym typeface="Georgia"/>
            </a:endParaRPr>
          </a:p>
          <a:p>
            <a:pPr marL="914400" lvl="0" indent="0" algn="l" rtl="0">
              <a:spcBef>
                <a:spcPts val="0"/>
              </a:spcBef>
              <a:spcAft>
                <a:spcPts val="0"/>
              </a:spcAft>
              <a:buNone/>
            </a:pPr>
            <a:endParaRPr sz="1200">
              <a:solidFill>
                <a:schemeClr val="lt1"/>
              </a:solidFill>
              <a:latin typeface="Georgia"/>
              <a:ea typeface="Georgia"/>
              <a:cs typeface="Georgia"/>
              <a:sym typeface="Georgia"/>
            </a:endParaRPr>
          </a:p>
          <a:p>
            <a:pPr marL="0" lvl="0" indent="0" algn="l" rtl="0">
              <a:spcBef>
                <a:spcPts val="0"/>
              </a:spcBef>
              <a:spcAft>
                <a:spcPts val="0"/>
              </a:spcAft>
              <a:buNone/>
            </a:pPr>
            <a:r>
              <a:rPr lang="en-GB" sz="1200">
                <a:solidFill>
                  <a:schemeClr val="lt1"/>
                </a:solidFill>
                <a:latin typeface="Georgia"/>
                <a:ea typeface="Georgia"/>
                <a:cs typeface="Georgia"/>
                <a:sym typeface="Georgia"/>
              </a:rPr>
              <a:t>   </a:t>
            </a:r>
            <a:endParaRPr>
              <a:latin typeface="Lato"/>
              <a:ea typeface="Lato"/>
              <a:cs typeface="Lato"/>
              <a:sym typeface="Lato"/>
            </a:endParaRPr>
          </a:p>
        </p:txBody>
      </p:sp>
      <p:pic>
        <p:nvPicPr>
          <p:cNvPr id="306" name="Google Shape;306;p38"/>
          <p:cNvPicPr preferRelativeResize="0"/>
          <p:nvPr/>
        </p:nvPicPr>
        <p:blipFill rotWithShape="1">
          <a:blip r:embed="rId3">
            <a:alphaModFix/>
          </a:blip>
          <a:srcRect l="3054" t="44564" r="36210" b="8515"/>
          <a:stretch/>
        </p:blipFill>
        <p:spPr>
          <a:xfrm>
            <a:off x="475225" y="1872875"/>
            <a:ext cx="5814374" cy="28233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9"/>
          <p:cNvSpPr txBox="1"/>
          <p:nvPr/>
        </p:nvSpPr>
        <p:spPr>
          <a:xfrm>
            <a:off x="149075" y="149075"/>
            <a:ext cx="8814900" cy="48642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lt1"/>
              </a:buClr>
              <a:buSzPts val="1500"/>
              <a:buFont typeface="Lato"/>
              <a:buChar char="★"/>
            </a:pPr>
            <a:r>
              <a:rPr lang="en-GB" sz="1500">
                <a:solidFill>
                  <a:schemeClr val="lt1"/>
                </a:solidFill>
                <a:latin typeface="Georgia"/>
                <a:ea typeface="Georgia"/>
                <a:cs typeface="Georgia"/>
                <a:sym typeface="Georgia"/>
              </a:rPr>
              <a:t>FIXING CLASS IMBALANCE :</a:t>
            </a:r>
            <a:endParaRPr sz="1500">
              <a:solidFill>
                <a:schemeClr val="lt1"/>
              </a:solidFill>
              <a:latin typeface="Georgia"/>
              <a:ea typeface="Georgia"/>
              <a:cs typeface="Georgia"/>
              <a:sym typeface="Georgia"/>
            </a:endParaRPr>
          </a:p>
          <a:p>
            <a:pPr marL="0" lvl="0" indent="0" algn="l" rtl="0">
              <a:spcBef>
                <a:spcPts val="0"/>
              </a:spcBef>
              <a:spcAft>
                <a:spcPts val="0"/>
              </a:spcAft>
              <a:buNone/>
            </a:pPr>
            <a:r>
              <a:rPr lang="en-GB" sz="1300">
                <a:solidFill>
                  <a:schemeClr val="lt1"/>
                </a:solidFill>
                <a:latin typeface="Lato"/>
                <a:ea typeface="Lato"/>
                <a:cs typeface="Lato"/>
                <a:sym typeface="Lato"/>
              </a:rPr>
              <a:t>   </a:t>
            </a:r>
            <a:endParaRPr>
              <a:solidFill>
                <a:schemeClr val="lt1"/>
              </a:solidFill>
              <a:latin typeface="Georgia"/>
              <a:ea typeface="Georgia"/>
              <a:cs typeface="Georgia"/>
              <a:sym typeface="Georgia"/>
            </a:endParaRPr>
          </a:p>
          <a:p>
            <a:pPr marL="457200" lvl="0" indent="-317500" algn="l" rtl="0">
              <a:spcBef>
                <a:spcPts val="0"/>
              </a:spcBef>
              <a:spcAft>
                <a:spcPts val="0"/>
              </a:spcAft>
              <a:buClr>
                <a:schemeClr val="lt1"/>
              </a:buClr>
              <a:buSzPts val="1400"/>
              <a:buFont typeface="Georgia"/>
              <a:buChar char="❖"/>
            </a:pPr>
            <a:r>
              <a:rPr lang="en-GB">
                <a:solidFill>
                  <a:schemeClr val="lt1"/>
                </a:solidFill>
                <a:latin typeface="Georgia"/>
                <a:ea typeface="Georgia"/>
                <a:cs typeface="Georgia"/>
                <a:sym typeface="Georgia"/>
              </a:rPr>
              <a:t>   USING SMOTE   : OVER SAMPLING</a:t>
            </a:r>
            <a:endParaRPr sz="1200">
              <a:solidFill>
                <a:schemeClr val="lt1"/>
              </a:solidFill>
              <a:latin typeface="Georgia"/>
              <a:ea typeface="Georgia"/>
              <a:cs typeface="Georgia"/>
              <a:sym typeface="Georgia"/>
            </a:endParaRPr>
          </a:p>
          <a:p>
            <a:pPr marL="914400" lvl="0" indent="0" algn="l" rtl="0">
              <a:spcBef>
                <a:spcPts val="0"/>
              </a:spcBef>
              <a:spcAft>
                <a:spcPts val="0"/>
              </a:spcAft>
              <a:buNone/>
            </a:pPr>
            <a:endParaRPr sz="1200">
              <a:solidFill>
                <a:schemeClr val="lt1"/>
              </a:solidFill>
              <a:latin typeface="Georgia"/>
              <a:ea typeface="Georgia"/>
              <a:cs typeface="Georgia"/>
              <a:sym typeface="Georgia"/>
            </a:endParaRPr>
          </a:p>
          <a:p>
            <a:pPr marL="914400" lvl="0" indent="0" algn="l" rtl="0">
              <a:spcBef>
                <a:spcPts val="0"/>
              </a:spcBef>
              <a:spcAft>
                <a:spcPts val="0"/>
              </a:spcAft>
              <a:buNone/>
            </a:pPr>
            <a:endParaRPr sz="1200">
              <a:solidFill>
                <a:schemeClr val="lt1"/>
              </a:solidFill>
              <a:latin typeface="Georgia"/>
              <a:ea typeface="Georgia"/>
              <a:cs typeface="Georgia"/>
              <a:sym typeface="Georgia"/>
            </a:endParaRPr>
          </a:p>
          <a:p>
            <a:pPr marL="0" lvl="0" indent="0" algn="l" rtl="0">
              <a:spcBef>
                <a:spcPts val="0"/>
              </a:spcBef>
              <a:spcAft>
                <a:spcPts val="0"/>
              </a:spcAft>
              <a:buNone/>
            </a:pPr>
            <a:endParaRPr sz="1200">
              <a:solidFill>
                <a:schemeClr val="lt1"/>
              </a:solidFill>
              <a:latin typeface="Georgia"/>
              <a:ea typeface="Georgia"/>
              <a:cs typeface="Georgia"/>
              <a:sym typeface="Georgia"/>
            </a:endParaRPr>
          </a:p>
          <a:p>
            <a:pPr marL="0" lvl="0" indent="0" algn="l" rtl="0">
              <a:spcBef>
                <a:spcPts val="0"/>
              </a:spcBef>
              <a:spcAft>
                <a:spcPts val="0"/>
              </a:spcAft>
              <a:buNone/>
            </a:pPr>
            <a:endParaRPr sz="1200">
              <a:solidFill>
                <a:schemeClr val="lt1"/>
              </a:solidFill>
              <a:latin typeface="Georgia"/>
              <a:ea typeface="Georgia"/>
              <a:cs typeface="Georgia"/>
              <a:sym typeface="Georgia"/>
            </a:endParaRPr>
          </a:p>
          <a:p>
            <a:pPr marL="0" lvl="0" indent="0" algn="l" rtl="0">
              <a:spcBef>
                <a:spcPts val="0"/>
              </a:spcBef>
              <a:spcAft>
                <a:spcPts val="0"/>
              </a:spcAft>
              <a:buNone/>
            </a:pPr>
            <a:endParaRPr sz="1200">
              <a:solidFill>
                <a:schemeClr val="lt1"/>
              </a:solidFill>
              <a:latin typeface="Georgia"/>
              <a:ea typeface="Georgia"/>
              <a:cs typeface="Georgia"/>
              <a:sym typeface="Georgia"/>
            </a:endParaRPr>
          </a:p>
          <a:p>
            <a:pPr marL="0" lvl="0" indent="0" algn="l" rtl="0">
              <a:spcBef>
                <a:spcPts val="0"/>
              </a:spcBef>
              <a:spcAft>
                <a:spcPts val="0"/>
              </a:spcAft>
              <a:buNone/>
            </a:pPr>
            <a:endParaRPr sz="1200">
              <a:solidFill>
                <a:schemeClr val="lt1"/>
              </a:solidFill>
              <a:latin typeface="Georgia"/>
              <a:ea typeface="Georgia"/>
              <a:cs typeface="Georgia"/>
              <a:sym typeface="Georgia"/>
            </a:endParaRPr>
          </a:p>
          <a:p>
            <a:pPr marL="0" lvl="0" indent="0" algn="l" rtl="0">
              <a:spcBef>
                <a:spcPts val="0"/>
              </a:spcBef>
              <a:spcAft>
                <a:spcPts val="0"/>
              </a:spcAft>
              <a:buNone/>
            </a:pPr>
            <a:endParaRPr sz="1200">
              <a:solidFill>
                <a:schemeClr val="lt1"/>
              </a:solidFill>
              <a:latin typeface="Georgia"/>
              <a:ea typeface="Georgia"/>
              <a:cs typeface="Georgia"/>
              <a:sym typeface="Georgia"/>
            </a:endParaRPr>
          </a:p>
          <a:p>
            <a:pPr marL="0" lvl="0" indent="0" algn="l" rtl="0">
              <a:spcBef>
                <a:spcPts val="0"/>
              </a:spcBef>
              <a:spcAft>
                <a:spcPts val="0"/>
              </a:spcAft>
              <a:buNone/>
            </a:pPr>
            <a:endParaRPr sz="1200">
              <a:solidFill>
                <a:schemeClr val="lt1"/>
              </a:solidFill>
              <a:latin typeface="Georgia"/>
              <a:ea typeface="Georgia"/>
              <a:cs typeface="Georgia"/>
              <a:sym typeface="Georgia"/>
            </a:endParaRPr>
          </a:p>
          <a:p>
            <a:pPr marL="0" lvl="0" indent="0" algn="l" rtl="0">
              <a:spcBef>
                <a:spcPts val="0"/>
              </a:spcBef>
              <a:spcAft>
                <a:spcPts val="0"/>
              </a:spcAft>
              <a:buNone/>
            </a:pPr>
            <a:endParaRPr sz="1200">
              <a:solidFill>
                <a:schemeClr val="lt1"/>
              </a:solidFill>
              <a:latin typeface="Georgia"/>
              <a:ea typeface="Georgia"/>
              <a:cs typeface="Georgia"/>
              <a:sym typeface="Georgia"/>
            </a:endParaRPr>
          </a:p>
          <a:p>
            <a:pPr marL="0" lvl="0" indent="0" algn="l" rtl="0">
              <a:spcBef>
                <a:spcPts val="0"/>
              </a:spcBef>
              <a:spcAft>
                <a:spcPts val="0"/>
              </a:spcAft>
              <a:buNone/>
            </a:pPr>
            <a:endParaRPr sz="1200">
              <a:solidFill>
                <a:schemeClr val="lt1"/>
              </a:solidFill>
              <a:latin typeface="Georgia"/>
              <a:ea typeface="Georgia"/>
              <a:cs typeface="Georgia"/>
              <a:sym typeface="Georgia"/>
            </a:endParaRPr>
          </a:p>
          <a:p>
            <a:pPr marL="0" lvl="0" indent="0" algn="l" rtl="0">
              <a:spcBef>
                <a:spcPts val="0"/>
              </a:spcBef>
              <a:spcAft>
                <a:spcPts val="0"/>
              </a:spcAft>
              <a:buNone/>
            </a:pPr>
            <a:endParaRPr sz="1200">
              <a:solidFill>
                <a:schemeClr val="lt1"/>
              </a:solidFill>
              <a:latin typeface="Georgia"/>
              <a:ea typeface="Georgia"/>
              <a:cs typeface="Georgia"/>
              <a:sym typeface="Georgia"/>
            </a:endParaRPr>
          </a:p>
          <a:p>
            <a:pPr marL="0" lvl="0" indent="0" algn="l" rtl="0">
              <a:spcBef>
                <a:spcPts val="0"/>
              </a:spcBef>
              <a:spcAft>
                <a:spcPts val="0"/>
              </a:spcAft>
              <a:buNone/>
            </a:pPr>
            <a:endParaRPr sz="1200">
              <a:solidFill>
                <a:schemeClr val="lt1"/>
              </a:solidFill>
              <a:latin typeface="Georgia"/>
              <a:ea typeface="Georgia"/>
              <a:cs typeface="Georgia"/>
              <a:sym typeface="Georgia"/>
            </a:endParaRPr>
          </a:p>
          <a:p>
            <a:pPr marL="0" lvl="0" indent="0" algn="l" rtl="0">
              <a:spcBef>
                <a:spcPts val="0"/>
              </a:spcBef>
              <a:spcAft>
                <a:spcPts val="0"/>
              </a:spcAft>
              <a:buNone/>
            </a:pPr>
            <a:r>
              <a:rPr lang="en-GB" sz="1200">
                <a:solidFill>
                  <a:schemeClr val="lt1"/>
                </a:solidFill>
                <a:latin typeface="Georgia"/>
                <a:ea typeface="Georgia"/>
                <a:cs typeface="Georgia"/>
                <a:sym typeface="Georgia"/>
              </a:rPr>
              <a:t> Accuracy Score OF ML Models </a:t>
            </a:r>
            <a:endParaRPr sz="1200">
              <a:solidFill>
                <a:schemeClr val="lt1"/>
              </a:solidFill>
              <a:latin typeface="Georgia"/>
              <a:ea typeface="Georgia"/>
              <a:cs typeface="Georgia"/>
              <a:sym typeface="Georgia"/>
            </a:endParaRPr>
          </a:p>
          <a:p>
            <a:pPr marL="0" lvl="0" indent="0" algn="l" rtl="0">
              <a:spcBef>
                <a:spcPts val="0"/>
              </a:spcBef>
              <a:spcAft>
                <a:spcPts val="0"/>
              </a:spcAft>
              <a:buNone/>
            </a:pPr>
            <a:r>
              <a:rPr lang="en-GB" sz="1200">
                <a:solidFill>
                  <a:schemeClr val="lt1"/>
                </a:solidFill>
                <a:latin typeface="Georgia"/>
                <a:ea typeface="Georgia"/>
                <a:cs typeface="Georgia"/>
                <a:sym typeface="Georgia"/>
              </a:rPr>
              <a:t>After USing OVER SAMPLING.</a:t>
            </a:r>
            <a:endParaRPr sz="1200">
              <a:solidFill>
                <a:schemeClr val="lt1"/>
              </a:solidFill>
              <a:latin typeface="Georgia"/>
              <a:ea typeface="Georgia"/>
              <a:cs typeface="Georgia"/>
              <a:sym typeface="Georgia"/>
            </a:endParaRPr>
          </a:p>
          <a:p>
            <a:pPr marL="0" lvl="0" indent="0" algn="l" rtl="0">
              <a:spcBef>
                <a:spcPts val="0"/>
              </a:spcBef>
              <a:spcAft>
                <a:spcPts val="0"/>
              </a:spcAft>
              <a:buNone/>
            </a:pPr>
            <a:endParaRPr sz="1200">
              <a:solidFill>
                <a:schemeClr val="lt1"/>
              </a:solidFill>
              <a:latin typeface="Georgia"/>
              <a:ea typeface="Georgia"/>
              <a:cs typeface="Georgia"/>
              <a:sym typeface="Georgia"/>
            </a:endParaRPr>
          </a:p>
          <a:p>
            <a:pPr marL="0" lvl="0" indent="0" algn="l" rtl="0">
              <a:spcBef>
                <a:spcPts val="0"/>
              </a:spcBef>
              <a:spcAft>
                <a:spcPts val="0"/>
              </a:spcAft>
              <a:buNone/>
            </a:pPr>
            <a:endParaRPr sz="1200">
              <a:solidFill>
                <a:schemeClr val="lt1"/>
              </a:solidFill>
              <a:latin typeface="Georgia"/>
              <a:ea typeface="Georgia"/>
              <a:cs typeface="Georgia"/>
              <a:sym typeface="Georgia"/>
            </a:endParaRPr>
          </a:p>
          <a:p>
            <a:pPr marL="0" lvl="0" indent="0" algn="l" rtl="0">
              <a:spcBef>
                <a:spcPts val="0"/>
              </a:spcBef>
              <a:spcAft>
                <a:spcPts val="0"/>
              </a:spcAft>
              <a:buNone/>
            </a:pPr>
            <a:endParaRPr sz="1200">
              <a:solidFill>
                <a:schemeClr val="lt1"/>
              </a:solidFill>
              <a:latin typeface="Georgia"/>
              <a:ea typeface="Georgia"/>
              <a:cs typeface="Georgia"/>
              <a:sym typeface="Georgia"/>
            </a:endParaRPr>
          </a:p>
          <a:p>
            <a:pPr marL="0" lvl="0" indent="0" algn="l" rtl="0">
              <a:spcBef>
                <a:spcPts val="0"/>
              </a:spcBef>
              <a:spcAft>
                <a:spcPts val="0"/>
              </a:spcAft>
              <a:buNone/>
            </a:pPr>
            <a:endParaRPr sz="1200">
              <a:solidFill>
                <a:schemeClr val="lt1"/>
              </a:solidFill>
              <a:latin typeface="Georgia"/>
              <a:ea typeface="Georgia"/>
              <a:cs typeface="Georgia"/>
              <a:sym typeface="Georgia"/>
            </a:endParaRPr>
          </a:p>
          <a:p>
            <a:pPr marL="0" lvl="0" indent="0" algn="l" rtl="0">
              <a:spcBef>
                <a:spcPts val="0"/>
              </a:spcBef>
              <a:spcAft>
                <a:spcPts val="0"/>
              </a:spcAft>
              <a:buNone/>
            </a:pPr>
            <a:r>
              <a:rPr lang="en-GB" sz="1200">
                <a:solidFill>
                  <a:schemeClr val="lt1"/>
                </a:solidFill>
                <a:latin typeface="Georgia"/>
                <a:ea typeface="Georgia"/>
                <a:cs typeface="Georgia"/>
                <a:sym typeface="Georgia"/>
              </a:rPr>
              <a:t>Accuracy has been improved by using SMOTE </a:t>
            </a:r>
            <a:endParaRPr sz="1200">
              <a:solidFill>
                <a:schemeClr val="lt1"/>
              </a:solidFill>
              <a:latin typeface="Georgia"/>
              <a:ea typeface="Georgia"/>
              <a:cs typeface="Georgia"/>
              <a:sym typeface="Georgia"/>
            </a:endParaRPr>
          </a:p>
        </p:txBody>
      </p:sp>
      <p:pic>
        <p:nvPicPr>
          <p:cNvPr id="312" name="Google Shape;312;p39"/>
          <p:cNvPicPr preferRelativeResize="0"/>
          <p:nvPr/>
        </p:nvPicPr>
        <p:blipFill rotWithShape="1">
          <a:blip r:embed="rId3">
            <a:alphaModFix/>
          </a:blip>
          <a:srcRect l="6215" t="24816" r="16949" b="31522"/>
          <a:stretch/>
        </p:blipFill>
        <p:spPr>
          <a:xfrm>
            <a:off x="2553125" y="978375"/>
            <a:ext cx="6531850" cy="22456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0"/>
          <p:cNvSpPr txBox="1"/>
          <p:nvPr/>
        </p:nvSpPr>
        <p:spPr>
          <a:xfrm>
            <a:off x="158375" y="203099"/>
            <a:ext cx="8704500" cy="47373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lt1"/>
              </a:buClr>
              <a:buSzPts val="1500"/>
              <a:buFont typeface="Lato"/>
              <a:buChar char="★"/>
            </a:pPr>
            <a:r>
              <a:rPr lang="en-GB" sz="1500">
                <a:solidFill>
                  <a:schemeClr val="lt1"/>
                </a:solidFill>
                <a:latin typeface="Georgia"/>
                <a:ea typeface="Georgia"/>
                <a:cs typeface="Georgia"/>
                <a:sym typeface="Georgia"/>
              </a:rPr>
              <a:t>CROSS VALIDATION FOR BAGGING CLASSIFIER :-</a:t>
            </a:r>
            <a:endParaRPr sz="1500">
              <a:solidFill>
                <a:schemeClr val="lt1"/>
              </a:solidFill>
              <a:latin typeface="Georgia"/>
              <a:ea typeface="Georgia"/>
              <a:cs typeface="Georgia"/>
              <a:sym typeface="Georgia"/>
            </a:endParaRPr>
          </a:p>
          <a:p>
            <a:pPr marL="457200" lvl="0" indent="0" algn="l" rtl="0">
              <a:spcBef>
                <a:spcPts val="0"/>
              </a:spcBef>
              <a:spcAft>
                <a:spcPts val="0"/>
              </a:spcAft>
              <a:buNone/>
            </a:pPr>
            <a:endParaRPr sz="1500">
              <a:solidFill>
                <a:schemeClr val="lt1"/>
              </a:solidFill>
              <a:latin typeface="Georgia"/>
              <a:ea typeface="Georgia"/>
              <a:cs typeface="Georgia"/>
              <a:sym typeface="Georgia"/>
            </a:endParaRPr>
          </a:p>
          <a:p>
            <a:pPr marL="457200" lvl="0" indent="0" algn="l" rtl="0">
              <a:spcBef>
                <a:spcPts val="0"/>
              </a:spcBef>
              <a:spcAft>
                <a:spcPts val="0"/>
              </a:spcAft>
              <a:buNone/>
            </a:pPr>
            <a:endParaRPr sz="1500">
              <a:solidFill>
                <a:schemeClr val="lt1"/>
              </a:solidFill>
              <a:latin typeface="Georgia"/>
              <a:ea typeface="Georgia"/>
              <a:cs typeface="Georgia"/>
              <a:sym typeface="Georgia"/>
            </a:endParaRPr>
          </a:p>
        </p:txBody>
      </p:sp>
      <p:pic>
        <p:nvPicPr>
          <p:cNvPr id="3" name="Picture 2">
            <a:extLst>
              <a:ext uri="{FF2B5EF4-FFF2-40B4-BE49-F238E27FC236}">
                <a16:creationId xmlns:a16="http://schemas.microsoft.com/office/drawing/2014/main" id="{E931ECD4-DF09-517E-1AA5-E24D65CBA9FC}"/>
              </a:ext>
            </a:extLst>
          </p:cNvPr>
          <p:cNvPicPr>
            <a:picLocks noChangeAspect="1"/>
          </p:cNvPicPr>
          <p:nvPr/>
        </p:nvPicPr>
        <p:blipFill>
          <a:blip r:embed="rId3"/>
          <a:stretch>
            <a:fillRect/>
          </a:stretch>
        </p:blipFill>
        <p:spPr>
          <a:xfrm>
            <a:off x="281125" y="979528"/>
            <a:ext cx="5121084" cy="2712955"/>
          </a:xfrm>
          <a:prstGeom prst="rect">
            <a:avLst/>
          </a:prstGeom>
        </p:spPr>
      </p:pic>
      <p:pic>
        <p:nvPicPr>
          <p:cNvPr id="5" name="Picture 4">
            <a:extLst>
              <a:ext uri="{FF2B5EF4-FFF2-40B4-BE49-F238E27FC236}">
                <a16:creationId xmlns:a16="http://schemas.microsoft.com/office/drawing/2014/main" id="{A610EBE0-7C14-8C34-756D-61A240D6816C}"/>
              </a:ext>
            </a:extLst>
          </p:cNvPr>
          <p:cNvPicPr>
            <a:picLocks noChangeAspect="1"/>
          </p:cNvPicPr>
          <p:nvPr/>
        </p:nvPicPr>
        <p:blipFill>
          <a:blip r:embed="rId4"/>
          <a:stretch>
            <a:fillRect/>
          </a:stretch>
        </p:blipFill>
        <p:spPr>
          <a:xfrm>
            <a:off x="5568821" y="979528"/>
            <a:ext cx="3368332" cy="91447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5"/>
          <p:cNvSpPr txBox="1">
            <a:spLocks noGrp="1"/>
          </p:cNvSpPr>
          <p:nvPr>
            <p:ph type="title" idx="4294967295"/>
          </p:nvPr>
        </p:nvSpPr>
        <p:spPr>
          <a:xfrm>
            <a:off x="486725" y="90550"/>
            <a:ext cx="8279100" cy="471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500">
                <a:solidFill>
                  <a:schemeClr val="lt2"/>
                </a:solidFill>
                <a:latin typeface="Georgia"/>
                <a:ea typeface="Georgia"/>
                <a:cs typeface="Georgia"/>
                <a:sym typeface="Georgia"/>
              </a:rPr>
              <a:t>L</a:t>
            </a:r>
            <a:r>
              <a:rPr lang="en-GB" sz="1500" b="1">
                <a:solidFill>
                  <a:schemeClr val="lt2"/>
                </a:solidFill>
                <a:latin typeface="Georgia"/>
                <a:ea typeface="Georgia"/>
                <a:cs typeface="Georgia"/>
                <a:sym typeface="Georgia"/>
              </a:rPr>
              <a:t>oad And Import Data</a:t>
            </a:r>
            <a:r>
              <a:rPr lang="en-GB" sz="1500">
                <a:solidFill>
                  <a:schemeClr val="lt2"/>
                </a:solidFill>
                <a:latin typeface="Georgia"/>
                <a:ea typeface="Georgia"/>
                <a:cs typeface="Georgia"/>
                <a:sym typeface="Georgia"/>
              </a:rPr>
              <a:t>:  </a:t>
            </a:r>
            <a:endParaRPr sz="1300">
              <a:latin typeface="Georgia"/>
              <a:ea typeface="Georgia"/>
              <a:cs typeface="Georgia"/>
              <a:sym typeface="Georgia"/>
            </a:endParaRPr>
          </a:p>
        </p:txBody>
      </p:sp>
      <p:pic>
        <p:nvPicPr>
          <p:cNvPr id="148" name="Google Shape;148;p15"/>
          <p:cNvPicPr preferRelativeResize="0"/>
          <p:nvPr/>
        </p:nvPicPr>
        <p:blipFill rotWithShape="1">
          <a:blip r:embed="rId3">
            <a:alphaModFix/>
          </a:blip>
          <a:srcRect l="15031" t="37551" b="26907"/>
          <a:stretch/>
        </p:blipFill>
        <p:spPr>
          <a:xfrm>
            <a:off x="561300" y="606700"/>
            <a:ext cx="7645075" cy="2200500"/>
          </a:xfrm>
          <a:prstGeom prst="rect">
            <a:avLst/>
          </a:prstGeom>
          <a:noFill/>
          <a:ln>
            <a:noFill/>
          </a:ln>
        </p:spPr>
      </p:pic>
      <p:sp>
        <p:nvSpPr>
          <p:cNvPr id="149" name="Google Shape;149;p15"/>
          <p:cNvSpPr txBox="1"/>
          <p:nvPr/>
        </p:nvSpPr>
        <p:spPr>
          <a:xfrm>
            <a:off x="561300" y="2734750"/>
            <a:ext cx="8279100" cy="24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b="1" dirty="0">
                <a:solidFill>
                  <a:schemeClr val="lt2"/>
                </a:solidFill>
                <a:latin typeface="Georgia"/>
                <a:ea typeface="Georgia"/>
                <a:cs typeface="Georgia"/>
                <a:sym typeface="Georgia"/>
              </a:rPr>
              <a:t>Data Cleansing Summary:</a:t>
            </a:r>
            <a:endParaRPr sz="1500" b="1" dirty="0">
              <a:solidFill>
                <a:schemeClr val="lt2"/>
              </a:solidFill>
              <a:latin typeface="Georgia"/>
              <a:ea typeface="Georgia"/>
              <a:cs typeface="Georgia"/>
              <a:sym typeface="Georgia"/>
            </a:endParaRPr>
          </a:p>
          <a:p>
            <a:pPr marL="0" lvl="0" indent="0" algn="l" rtl="0">
              <a:spcBef>
                <a:spcPts val="0"/>
              </a:spcBef>
              <a:spcAft>
                <a:spcPts val="0"/>
              </a:spcAft>
              <a:buNone/>
            </a:pPr>
            <a:endParaRPr sz="1500" b="1" dirty="0">
              <a:solidFill>
                <a:schemeClr val="lt2"/>
              </a:solidFill>
              <a:latin typeface="Georgia"/>
              <a:ea typeface="Georgia"/>
              <a:cs typeface="Georgia"/>
              <a:sym typeface="Georgia"/>
            </a:endParaRPr>
          </a:p>
          <a:p>
            <a:pPr marL="457200" lvl="0" indent="-323850" algn="l" rtl="0">
              <a:spcBef>
                <a:spcPts val="0"/>
              </a:spcBef>
              <a:spcAft>
                <a:spcPts val="0"/>
              </a:spcAft>
              <a:buClr>
                <a:schemeClr val="lt1"/>
              </a:buClr>
              <a:buSzPts val="1500"/>
              <a:buFont typeface="Lato"/>
              <a:buChar char="●"/>
            </a:pPr>
            <a:r>
              <a:rPr lang="en-GB" dirty="0">
                <a:solidFill>
                  <a:schemeClr val="lt1"/>
                </a:solidFill>
                <a:latin typeface="Lato"/>
                <a:ea typeface="Lato"/>
                <a:cs typeface="Lato"/>
                <a:sym typeface="Lato"/>
              </a:rPr>
              <a:t>We are left with 418 rows and 10 columns after data cleansing.</a:t>
            </a:r>
            <a:endParaRPr dirty="0">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Char char="●"/>
            </a:pPr>
            <a:r>
              <a:rPr lang="en-GB" dirty="0">
                <a:solidFill>
                  <a:schemeClr val="lt1"/>
                </a:solidFill>
                <a:latin typeface="Georgia"/>
                <a:ea typeface="Georgia"/>
                <a:cs typeface="Georgia"/>
                <a:sym typeface="Georgia"/>
              </a:rPr>
              <a:t>Label Encoding Changing the Column Accident level And Potential Accident level to countable as they were in roman numbers .</a:t>
            </a:r>
            <a:endParaRPr dirty="0">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Char char="●"/>
            </a:pPr>
            <a:r>
              <a:rPr lang="en-GB" dirty="0">
                <a:solidFill>
                  <a:schemeClr val="lt1"/>
                </a:solidFill>
                <a:latin typeface="Lato"/>
                <a:ea typeface="Lato"/>
                <a:cs typeface="Lato"/>
                <a:sym typeface="Lato"/>
              </a:rPr>
              <a:t>Removed 'Unnamed: 0' column and renamed - 'Data', 'Countries', 'Genre', 'Employee or Third Party’ and ‘Accident Level’ columns in the dataset.</a:t>
            </a:r>
            <a:endParaRPr dirty="0">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Char char="●"/>
            </a:pPr>
            <a:r>
              <a:rPr lang="en-GB" dirty="0">
                <a:solidFill>
                  <a:schemeClr val="lt1"/>
                </a:solidFill>
                <a:latin typeface="Lato"/>
                <a:ea typeface="Lato"/>
                <a:cs typeface="Lato"/>
                <a:sym typeface="Lato"/>
              </a:rPr>
              <a:t>We had 7 duplicate instances in the dataset and dropped those duplicates.</a:t>
            </a:r>
            <a:endParaRPr dirty="0">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Char char="●"/>
            </a:pPr>
            <a:r>
              <a:rPr lang="en-GB" dirty="0">
                <a:solidFill>
                  <a:schemeClr val="lt1"/>
                </a:solidFill>
                <a:latin typeface="Lato"/>
                <a:ea typeface="Lato"/>
                <a:cs typeface="Lato"/>
                <a:sym typeface="Lato"/>
              </a:rPr>
              <a:t>There are no outliers in the dataset.</a:t>
            </a:r>
            <a:endParaRPr dirty="0">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Char char="●"/>
            </a:pPr>
            <a:r>
              <a:rPr lang="en-GB" dirty="0">
                <a:solidFill>
                  <a:schemeClr val="lt1"/>
                </a:solidFill>
                <a:latin typeface="Lato"/>
                <a:ea typeface="Lato"/>
                <a:cs typeface="Lato"/>
                <a:sym typeface="Lato"/>
              </a:rPr>
              <a:t>No missing values in dataset.</a:t>
            </a:r>
            <a:endParaRPr dirty="0">
              <a:solidFill>
                <a:schemeClr val="lt1"/>
              </a:solidFill>
              <a:latin typeface="Lato"/>
              <a:ea typeface="Lato"/>
              <a:cs typeface="Lato"/>
              <a:sym typeface="Lato"/>
            </a:endParaRPr>
          </a:p>
          <a:p>
            <a:pPr marL="457200" lvl="0" indent="0" algn="l" rtl="0">
              <a:spcBef>
                <a:spcPts val="0"/>
              </a:spcBef>
              <a:spcAft>
                <a:spcPts val="0"/>
              </a:spcAft>
              <a:buNone/>
            </a:pPr>
            <a:endParaRPr sz="1500" dirty="0">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1"/>
          <p:cNvSpPr txBox="1"/>
          <p:nvPr/>
        </p:nvSpPr>
        <p:spPr>
          <a:xfrm>
            <a:off x="177050" y="214325"/>
            <a:ext cx="8749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324" name="Google Shape;324;p41"/>
          <p:cNvSpPr txBox="1"/>
          <p:nvPr/>
        </p:nvSpPr>
        <p:spPr>
          <a:xfrm>
            <a:off x="195675" y="158400"/>
            <a:ext cx="8656500" cy="48081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lt1"/>
              </a:buClr>
              <a:buSzPts val="1500"/>
              <a:buFont typeface="Lato"/>
              <a:buChar char="★"/>
            </a:pPr>
            <a:r>
              <a:rPr lang="en-GB" dirty="0">
                <a:solidFill>
                  <a:schemeClr val="lt1"/>
                </a:solidFill>
                <a:latin typeface="Georgia"/>
                <a:ea typeface="Georgia"/>
                <a:cs typeface="Georgia"/>
                <a:sym typeface="Georgia"/>
              </a:rPr>
              <a:t>Bagging classifier  using SMOTE </a:t>
            </a:r>
            <a:endParaRPr dirty="0">
              <a:solidFill>
                <a:schemeClr val="lt1"/>
              </a:solidFill>
              <a:latin typeface="Georgia"/>
              <a:ea typeface="Georgia"/>
              <a:cs typeface="Georgia"/>
              <a:sym typeface="Georgia"/>
            </a:endParaRPr>
          </a:p>
          <a:p>
            <a:pPr marL="457200" lvl="0" indent="0" algn="l" rtl="0">
              <a:spcBef>
                <a:spcPts val="0"/>
              </a:spcBef>
              <a:spcAft>
                <a:spcPts val="0"/>
              </a:spcAft>
              <a:buNone/>
            </a:pPr>
            <a:endParaRPr dirty="0">
              <a:solidFill>
                <a:schemeClr val="lt1"/>
              </a:solidFill>
              <a:latin typeface="Georgia"/>
              <a:ea typeface="Georgia"/>
              <a:cs typeface="Georgia"/>
              <a:sym typeface="Georgia"/>
            </a:endParaRPr>
          </a:p>
          <a:p>
            <a:pPr marL="457200" lvl="0" indent="0" algn="l" rtl="0">
              <a:spcBef>
                <a:spcPts val="0"/>
              </a:spcBef>
              <a:spcAft>
                <a:spcPts val="0"/>
              </a:spcAft>
              <a:buNone/>
            </a:pPr>
            <a:endParaRPr dirty="0">
              <a:solidFill>
                <a:schemeClr val="lt1"/>
              </a:solidFill>
              <a:latin typeface="Georgia"/>
              <a:ea typeface="Georgia"/>
              <a:cs typeface="Georgia"/>
              <a:sym typeface="Georgia"/>
            </a:endParaRPr>
          </a:p>
          <a:p>
            <a:pPr marL="457200" lvl="0" indent="0" algn="l" rtl="0">
              <a:spcBef>
                <a:spcPts val="0"/>
              </a:spcBef>
              <a:spcAft>
                <a:spcPts val="0"/>
              </a:spcAft>
              <a:buNone/>
            </a:pPr>
            <a:endParaRPr dirty="0">
              <a:solidFill>
                <a:schemeClr val="lt1"/>
              </a:solidFill>
              <a:latin typeface="Georgia"/>
              <a:ea typeface="Georgia"/>
              <a:cs typeface="Georgia"/>
              <a:sym typeface="Georgia"/>
            </a:endParaRPr>
          </a:p>
          <a:p>
            <a:pPr marL="0" lvl="0" indent="0" algn="l" rtl="0">
              <a:spcBef>
                <a:spcPts val="0"/>
              </a:spcBef>
              <a:spcAft>
                <a:spcPts val="0"/>
              </a:spcAft>
              <a:buNone/>
            </a:pPr>
            <a:r>
              <a:rPr lang="en-GB" dirty="0">
                <a:solidFill>
                  <a:schemeClr val="lt1"/>
                </a:solidFill>
                <a:latin typeface="Georgia"/>
                <a:ea typeface="Georgia"/>
                <a:cs typeface="Georgia"/>
                <a:sym typeface="Georgia"/>
              </a:rPr>
              <a:t>Accuracy Score - 96%</a:t>
            </a:r>
            <a:endParaRPr dirty="0">
              <a:solidFill>
                <a:schemeClr val="lt1"/>
              </a:solidFill>
              <a:latin typeface="Georgia"/>
              <a:ea typeface="Georgia"/>
              <a:cs typeface="Georgia"/>
              <a:sym typeface="Georgia"/>
            </a:endParaRPr>
          </a:p>
          <a:p>
            <a:pPr marL="0" lvl="0" indent="0" algn="l" rtl="0">
              <a:spcBef>
                <a:spcPts val="0"/>
              </a:spcBef>
              <a:spcAft>
                <a:spcPts val="0"/>
              </a:spcAft>
              <a:buNone/>
            </a:pPr>
            <a:endParaRPr dirty="0">
              <a:solidFill>
                <a:schemeClr val="lt1"/>
              </a:solidFill>
              <a:latin typeface="Georgia"/>
              <a:ea typeface="Georgia"/>
              <a:cs typeface="Georgia"/>
              <a:sym typeface="Georgia"/>
            </a:endParaRPr>
          </a:p>
          <a:p>
            <a:pPr marL="0" lvl="0" indent="0" algn="l" rtl="0">
              <a:spcBef>
                <a:spcPts val="0"/>
              </a:spcBef>
              <a:spcAft>
                <a:spcPts val="0"/>
              </a:spcAft>
              <a:buNone/>
            </a:pPr>
            <a:endParaRPr dirty="0">
              <a:solidFill>
                <a:schemeClr val="lt1"/>
              </a:solidFill>
              <a:latin typeface="Georgia"/>
              <a:ea typeface="Georgia"/>
              <a:cs typeface="Georgia"/>
              <a:sym typeface="Georgia"/>
            </a:endParaRPr>
          </a:p>
          <a:p>
            <a:pPr marL="0" lvl="0" indent="0" algn="l" rtl="0">
              <a:spcBef>
                <a:spcPts val="0"/>
              </a:spcBef>
              <a:spcAft>
                <a:spcPts val="0"/>
              </a:spcAft>
              <a:buNone/>
            </a:pPr>
            <a:endParaRPr dirty="0">
              <a:solidFill>
                <a:schemeClr val="lt1"/>
              </a:solidFill>
              <a:latin typeface="Georgia"/>
              <a:ea typeface="Georgia"/>
              <a:cs typeface="Georgia"/>
              <a:sym typeface="Georgia"/>
            </a:endParaRPr>
          </a:p>
          <a:p>
            <a:pPr marL="0" lvl="0" indent="0" algn="l" rtl="0">
              <a:spcBef>
                <a:spcPts val="0"/>
              </a:spcBef>
              <a:spcAft>
                <a:spcPts val="0"/>
              </a:spcAft>
              <a:buNone/>
            </a:pPr>
            <a:endParaRPr dirty="0">
              <a:solidFill>
                <a:schemeClr val="lt1"/>
              </a:solidFill>
              <a:latin typeface="Georgia"/>
              <a:ea typeface="Georgia"/>
              <a:cs typeface="Georgia"/>
              <a:sym typeface="Georgia"/>
            </a:endParaRPr>
          </a:p>
          <a:p>
            <a:pPr marL="0" lvl="0" indent="0" algn="l" rtl="0">
              <a:spcBef>
                <a:spcPts val="0"/>
              </a:spcBef>
              <a:spcAft>
                <a:spcPts val="0"/>
              </a:spcAft>
              <a:buNone/>
            </a:pPr>
            <a:r>
              <a:rPr lang="en-GB" dirty="0">
                <a:solidFill>
                  <a:schemeClr val="lt1"/>
                </a:solidFill>
                <a:latin typeface="Georgia"/>
                <a:ea typeface="Georgia"/>
                <a:cs typeface="Georgia"/>
                <a:sym typeface="Georgia"/>
              </a:rPr>
              <a:t>CLASSIFICATION REPORT 		</a:t>
            </a:r>
          </a:p>
          <a:p>
            <a:pPr marL="0" lvl="0" indent="0" algn="l" rtl="0">
              <a:spcBef>
                <a:spcPts val="0"/>
              </a:spcBef>
              <a:spcAft>
                <a:spcPts val="0"/>
              </a:spcAft>
              <a:buNone/>
            </a:pPr>
            <a:endParaRPr lang="en-GB" dirty="0">
              <a:solidFill>
                <a:schemeClr val="lt1"/>
              </a:solidFill>
              <a:latin typeface="Georgia"/>
              <a:ea typeface="Georgia"/>
              <a:cs typeface="Georgia"/>
              <a:sym typeface="Georgia"/>
            </a:endParaRPr>
          </a:p>
          <a:p>
            <a:pPr marL="0" lvl="0" indent="0" algn="l" rtl="0">
              <a:spcBef>
                <a:spcPts val="0"/>
              </a:spcBef>
              <a:spcAft>
                <a:spcPts val="0"/>
              </a:spcAft>
              <a:buNone/>
            </a:pPr>
            <a:r>
              <a:rPr lang="en-GB" dirty="0">
                <a:solidFill>
                  <a:schemeClr val="lt1"/>
                </a:solidFill>
                <a:latin typeface="Georgia"/>
                <a:ea typeface="Georgia"/>
                <a:cs typeface="Georgia"/>
                <a:sym typeface="Georgia"/>
              </a:rPr>
              <a:t>				AUC-ROC Curve </a:t>
            </a:r>
          </a:p>
          <a:p>
            <a:pPr marL="0" lvl="0" indent="0" algn="l" rtl="0">
              <a:spcBef>
                <a:spcPts val="0"/>
              </a:spcBef>
              <a:spcAft>
                <a:spcPts val="0"/>
              </a:spcAft>
              <a:buNone/>
            </a:pPr>
            <a:endParaRPr lang="en-GB" dirty="0">
              <a:solidFill>
                <a:schemeClr val="lt1"/>
              </a:solidFill>
              <a:latin typeface="Georgia"/>
              <a:ea typeface="Georgia"/>
              <a:cs typeface="Georgia"/>
              <a:sym typeface="Georgia"/>
            </a:endParaRPr>
          </a:p>
          <a:p>
            <a:pPr marL="0" lvl="0" indent="0" algn="l" rtl="0">
              <a:spcBef>
                <a:spcPts val="0"/>
              </a:spcBef>
              <a:spcAft>
                <a:spcPts val="0"/>
              </a:spcAft>
              <a:buNone/>
            </a:pPr>
            <a:r>
              <a:rPr lang="en-GB" dirty="0">
                <a:solidFill>
                  <a:schemeClr val="lt1"/>
                </a:solidFill>
                <a:latin typeface="Georgia"/>
                <a:ea typeface="Georgia"/>
                <a:cs typeface="Georgia"/>
                <a:sym typeface="Georgia"/>
              </a:rPr>
              <a:t>				</a:t>
            </a:r>
          </a:p>
          <a:p>
            <a:pPr marL="0" lvl="0" indent="0" algn="l" rtl="0">
              <a:spcBef>
                <a:spcPts val="0"/>
              </a:spcBef>
              <a:spcAft>
                <a:spcPts val="0"/>
              </a:spcAft>
              <a:buNone/>
            </a:pPr>
            <a:r>
              <a:rPr lang="en-GB" dirty="0">
                <a:solidFill>
                  <a:schemeClr val="lt1"/>
                </a:solidFill>
                <a:latin typeface="Georgia"/>
                <a:ea typeface="Georgia"/>
                <a:cs typeface="Georgia"/>
                <a:sym typeface="Georgia"/>
              </a:rPr>
              <a:t>				</a:t>
            </a:r>
            <a:endParaRPr dirty="0">
              <a:solidFill>
                <a:schemeClr val="lt1"/>
              </a:solidFill>
              <a:latin typeface="Georgia"/>
              <a:ea typeface="Georgia"/>
              <a:cs typeface="Georgia"/>
              <a:sym typeface="Georgia"/>
            </a:endParaRPr>
          </a:p>
          <a:p>
            <a:pPr marL="457200" lvl="0" indent="0" algn="l" rtl="0">
              <a:spcBef>
                <a:spcPts val="0"/>
              </a:spcBef>
              <a:spcAft>
                <a:spcPts val="0"/>
              </a:spcAft>
              <a:buNone/>
            </a:pPr>
            <a:endParaRPr dirty="0">
              <a:solidFill>
                <a:schemeClr val="lt1"/>
              </a:solidFill>
              <a:latin typeface="Georgia"/>
              <a:ea typeface="Georgia"/>
              <a:cs typeface="Georgia"/>
              <a:sym typeface="Georgia"/>
            </a:endParaRPr>
          </a:p>
        </p:txBody>
      </p:sp>
      <p:pic>
        <p:nvPicPr>
          <p:cNvPr id="325" name="Google Shape;325;p41"/>
          <p:cNvPicPr preferRelativeResize="0"/>
          <p:nvPr/>
        </p:nvPicPr>
        <p:blipFill rotWithShape="1">
          <a:blip r:embed="rId3">
            <a:alphaModFix/>
          </a:blip>
          <a:srcRect l="2957" t="26086" r="29684" b="42392"/>
          <a:stretch/>
        </p:blipFill>
        <p:spPr>
          <a:xfrm>
            <a:off x="3224000" y="546450"/>
            <a:ext cx="5856773" cy="1621326"/>
          </a:xfrm>
          <a:prstGeom prst="rect">
            <a:avLst/>
          </a:prstGeom>
          <a:noFill/>
          <a:ln>
            <a:noFill/>
          </a:ln>
        </p:spPr>
      </p:pic>
      <p:pic>
        <p:nvPicPr>
          <p:cNvPr id="326" name="Google Shape;326;p41"/>
          <p:cNvPicPr preferRelativeResize="0"/>
          <p:nvPr/>
        </p:nvPicPr>
        <p:blipFill rotWithShape="1">
          <a:blip r:embed="rId4">
            <a:alphaModFix/>
          </a:blip>
          <a:srcRect l="5501" t="22641" r="39265" b="10508"/>
          <a:stretch/>
        </p:blipFill>
        <p:spPr>
          <a:xfrm>
            <a:off x="195675" y="2513363"/>
            <a:ext cx="3392293" cy="2471737"/>
          </a:xfrm>
          <a:prstGeom prst="rect">
            <a:avLst/>
          </a:prstGeom>
          <a:noFill/>
          <a:ln>
            <a:noFill/>
          </a:ln>
        </p:spPr>
      </p:pic>
      <p:pic>
        <p:nvPicPr>
          <p:cNvPr id="3" name="Picture 2">
            <a:extLst>
              <a:ext uri="{FF2B5EF4-FFF2-40B4-BE49-F238E27FC236}">
                <a16:creationId xmlns:a16="http://schemas.microsoft.com/office/drawing/2014/main" id="{A9DB628E-DFD6-2969-8132-B39401BCDB03}"/>
              </a:ext>
            </a:extLst>
          </p:cNvPr>
          <p:cNvPicPr>
            <a:picLocks noChangeAspect="1"/>
          </p:cNvPicPr>
          <p:nvPr/>
        </p:nvPicPr>
        <p:blipFill>
          <a:blip r:embed="rId5"/>
          <a:stretch>
            <a:fillRect/>
          </a:stretch>
        </p:blipFill>
        <p:spPr>
          <a:xfrm>
            <a:off x="5478506" y="2448747"/>
            <a:ext cx="3392293" cy="242834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2"/>
          <p:cNvSpPr txBox="1"/>
          <p:nvPr/>
        </p:nvSpPr>
        <p:spPr>
          <a:xfrm>
            <a:off x="177050" y="214325"/>
            <a:ext cx="8749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332" name="Google Shape;332;p42"/>
          <p:cNvSpPr txBox="1"/>
          <p:nvPr/>
        </p:nvSpPr>
        <p:spPr>
          <a:xfrm>
            <a:off x="167725" y="130450"/>
            <a:ext cx="8833500" cy="48546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lt1"/>
              </a:buClr>
              <a:buSzPts val="1500"/>
              <a:buFont typeface="Lato"/>
              <a:buChar char="★"/>
            </a:pPr>
            <a:r>
              <a:rPr lang="en-GB" dirty="0">
                <a:solidFill>
                  <a:schemeClr val="lt1"/>
                </a:solidFill>
                <a:latin typeface="Georgia"/>
                <a:ea typeface="Georgia"/>
                <a:cs typeface="Georgia"/>
                <a:sym typeface="Georgia"/>
              </a:rPr>
              <a:t>CHOOSE BEST PERFORMING  MODEL CLASSIFIER </a:t>
            </a:r>
            <a:endParaRPr dirty="0">
              <a:solidFill>
                <a:schemeClr val="lt1"/>
              </a:solidFill>
              <a:latin typeface="Georgia"/>
              <a:ea typeface="Georgia"/>
              <a:cs typeface="Georgia"/>
              <a:sym typeface="Georgia"/>
            </a:endParaRPr>
          </a:p>
          <a:p>
            <a:pPr marL="457200" lvl="0" indent="0" algn="l" rtl="0">
              <a:spcBef>
                <a:spcPts val="0"/>
              </a:spcBef>
              <a:spcAft>
                <a:spcPts val="0"/>
              </a:spcAft>
              <a:buNone/>
            </a:pPr>
            <a:endParaRPr dirty="0">
              <a:solidFill>
                <a:schemeClr val="lt1"/>
              </a:solidFill>
              <a:latin typeface="Georgia"/>
              <a:ea typeface="Georgia"/>
              <a:cs typeface="Georgia"/>
              <a:sym typeface="Georgia"/>
            </a:endParaRPr>
          </a:p>
          <a:p>
            <a:pPr marL="457200" lvl="0" indent="0" algn="l" rtl="0">
              <a:spcBef>
                <a:spcPts val="0"/>
              </a:spcBef>
              <a:spcAft>
                <a:spcPts val="0"/>
              </a:spcAft>
              <a:buNone/>
            </a:pPr>
            <a:endParaRPr dirty="0">
              <a:solidFill>
                <a:schemeClr val="lt1"/>
              </a:solidFill>
              <a:latin typeface="Georgia"/>
              <a:ea typeface="Georgia"/>
              <a:cs typeface="Georgia"/>
              <a:sym typeface="Georgia"/>
            </a:endParaRPr>
          </a:p>
          <a:p>
            <a:pPr marL="457200" lvl="0" indent="0" algn="l" rtl="0">
              <a:spcBef>
                <a:spcPts val="0"/>
              </a:spcBef>
              <a:spcAft>
                <a:spcPts val="0"/>
              </a:spcAft>
              <a:buNone/>
            </a:pPr>
            <a:endParaRPr dirty="0">
              <a:solidFill>
                <a:schemeClr val="lt1"/>
              </a:solidFill>
              <a:latin typeface="Georgia"/>
              <a:ea typeface="Georgia"/>
              <a:cs typeface="Georgia"/>
              <a:sym typeface="Georgia"/>
            </a:endParaRPr>
          </a:p>
          <a:p>
            <a:pPr marL="0" lvl="0" indent="0" algn="l" rtl="0">
              <a:spcBef>
                <a:spcPts val="0"/>
              </a:spcBef>
              <a:spcAft>
                <a:spcPts val="0"/>
              </a:spcAft>
              <a:buNone/>
            </a:pPr>
            <a:r>
              <a:rPr lang="en-GB" dirty="0">
                <a:solidFill>
                  <a:schemeClr val="lt1"/>
                </a:solidFill>
                <a:latin typeface="Georgia"/>
                <a:ea typeface="Georgia"/>
                <a:cs typeface="Georgia"/>
                <a:sym typeface="Georgia"/>
              </a:rPr>
              <a:t>Bagging Classifier is the best model .</a:t>
            </a:r>
            <a:endParaRPr dirty="0">
              <a:solidFill>
                <a:schemeClr val="lt1"/>
              </a:solidFill>
              <a:latin typeface="Georgia"/>
              <a:ea typeface="Georgia"/>
              <a:cs typeface="Georgia"/>
              <a:sym typeface="Georgia"/>
            </a:endParaRPr>
          </a:p>
          <a:p>
            <a:pPr marL="0" lvl="0" indent="0" algn="l" rtl="0">
              <a:spcBef>
                <a:spcPts val="0"/>
              </a:spcBef>
              <a:spcAft>
                <a:spcPts val="0"/>
              </a:spcAft>
              <a:buNone/>
            </a:pPr>
            <a:r>
              <a:rPr lang="en-GB" dirty="0">
                <a:solidFill>
                  <a:schemeClr val="lt1"/>
                </a:solidFill>
                <a:latin typeface="Georgia"/>
                <a:ea typeface="Georgia"/>
                <a:cs typeface="Georgia"/>
                <a:sym typeface="Georgia"/>
              </a:rPr>
              <a:t>Bagging Classifier with SMOTE is best.</a:t>
            </a:r>
            <a:endParaRPr dirty="0">
              <a:solidFill>
                <a:schemeClr val="lt1"/>
              </a:solidFill>
              <a:latin typeface="Georgia"/>
              <a:ea typeface="Georgia"/>
              <a:cs typeface="Georgia"/>
              <a:sym typeface="Georgia"/>
            </a:endParaRPr>
          </a:p>
          <a:p>
            <a:pPr marL="0" lvl="0" indent="0" algn="l" rtl="0">
              <a:spcBef>
                <a:spcPts val="0"/>
              </a:spcBef>
              <a:spcAft>
                <a:spcPts val="0"/>
              </a:spcAft>
              <a:buNone/>
            </a:pPr>
            <a:r>
              <a:rPr lang="en-GB" dirty="0">
                <a:solidFill>
                  <a:schemeClr val="lt1"/>
                </a:solidFill>
                <a:latin typeface="Georgia"/>
                <a:ea typeface="Georgia"/>
                <a:cs typeface="Georgia"/>
                <a:sym typeface="Georgia"/>
              </a:rPr>
              <a:t>The Accuracy is best of this .</a:t>
            </a:r>
            <a:endParaRPr dirty="0">
              <a:solidFill>
                <a:schemeClr val="lt1"/>
              </a:solidFill>
              <a:latin typeface="Georgia"/>
              <a:ea typeface="Georgia"/>
              <a:cs typeface="Georgia"/>
              <a:sym typeface="Georgia"/>
            </a:endParaRPr>
          </a:p>
          <a:p>
            <a:pPr marL="0" lvl="0" indent="0" algn="l" rtl="0">
              <a:spcBef>
                <a:spcPts val="0"/>
              </a:spcBef>
              <a:spcAft>
                <a:spcPts val="0"/>
              </a:spcAft>
              <a:buNone/>
            </a:pPr>
            <a:endParaRPr dirty="0">
              <a:solidFill>
                <a:schemeClr val="lt1"/>
              </a:solidFill>
              <a:latin typeface="Georgia"/>
              <a:ea typeface="Georgia"/>
              <a:cs typeface="Georgia"/>
              <a:sym typeface="Georgia"/>
            </a:endParaRPr>
          </a:p>
          <a:p>
            <a:pPr marL="0" lvl="0" indent="0" algn="l" rtl="0">
              <a:spcBef>
                <a:spcPts val="0"/>
              </a:spcBef>
              <a:spcAft>
                <a:spcPts val="0"/>
              </a:spcAft>
              <a:buNone/>
            </a:pPr>
            <a:endParaRPr dirty="0">
              <a:solidFill>
                <a:schemeClr val="lt1"/>
              </a:solidFill>
              <a:latin typeface="Georgia"/>
              <a:ea typeface="Georgia"/>
              <a:cs typeface="Georgia"/>
              <a:sym typeface="Georgia"/>
            </a:endParaRPr>
          </a:p>
          <a:p>
            <a:pPr marL="0" lvl="0" indent="0" algn="l" rtl="0">
              <a:spcBef>
                <a:spcPts val="0"/>
              </a:spcBef>
              <a:spcAft>
                <a:spcPts val="0"/>
              </a:spcAft>
              <a:buNone/>
            </a:pPr>
            <a:endParaRPr dirty="0">
              <a:solidFill>
                <a:schemeClr val="lt1"/>
              </a:solidFill>
              <a:latin typeface="Georgia"/>
              <a:ea typeface="Georgia"/>
              <a:cs typeface="Georgia"/>
              <a:sym typeface="Georgia"/>
            </a:endParaRPr>
          </a:p>
          <a:p>
            <a:pPr marL="0" lvl="0" indent="0" algn="l" rtl="0">
              <a:spcBef>
                <a:spcPts val="0"/>
              </a:spcBef>
              <a:spcAft>
                <a:spcPts val="0"/>
              </a:spcAft>
              <a:buNone/>
            </a:pPr>
            <a:endParaRPr dirty="0">
              <a:latin typeface="Lato"/>
              <a:ea typeface="Lato"/>
              <a:cs typeface="Lato"/>
              <a:sym typeface="Lato"/>
            </a:endParaRPr>
          </a:p>
        </p:txBody>
      </p:sp>
      <p:pic>
        <p:nvPicPr>
          <p:cNvPr id="333" name="Google Shape;333;p42"/>
          <p:cNvPicPr preferRelativeResize="0"/>
          <p:nvPr/>
        </p:nvPicPr>
        <p:blipFill rotWithShape="1">
          <a:blip r:embed="rId3">
            <a:alphaModFix/>
          </a:blip>
          <a:srcRect l="3401" t="43082" r="57415" b="33331"/>
          <a:stretch/>
        </p:blipFill>
        <p:spPr>
          <a:xfrm>
            <a:off x="167725" y="2469250"/>
            <a:ext cx="4485648" cy="17238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AE4273-7B30-A955-CF24-5B89AA8677FF}"/>
              </a:ext>
            </a:extLst>
          </p:cNvPr>
          <p:cNvSpPr>
            <a:spLocks noGrp="1"/>
          </p:cNvSpPr>
          <p:nvPr>
            <p:ph type="body" idx="1"/>
          </p:nvPr>
        </p:nvSpPr>
        <p:spPr/>
        <p:txBody>
          <a:bodyPr>
            <a:normAutofit fontScale="85000" lnSpcReduction="20000"/>
          </a:bodyPr>
          <a:lstStyle/>
          <a:p>
            <a:r>
              <a:rPr lang="en-GB" dirty="0">
                <a:solidFill>
                  <a:schemeClr val="lt1"/>
                </a:solidFill>
                <a:latin typeface="Georgia"/>
                <a:ea typeface="Georgia"/>
                <a:cs typeface="Georgia"/>
                <a:sym typeface="Georgia"/>
              </a:rPr>
              <a:t>PREDICTIONS FOR DIFFERENT ACCIDENT LEVELS</a:t>
            </a:r>
          </a:p>
        </p:txBody>
      </p:sp>
      <p:pic>
        <p:nvPicPr>
          <p:cNvPr id="4" name="Picture 3">
            <a:extLst>
              <a:ext uri="{FF2B5EF4-FFF2-40B4-BE49-F238E27FC236}">
                <a16:creationId xmlns:a16="http://schemas.microsoft.com/office/drawing/2014/main" id="{F25D3D60-B46F-4790-D4CB-648BD187BA71}"/>
              </a:ext>
            </a:extLst>
          </p:cNvPr>
          <p:cNvPicPr>
            <a:picLocks noChangeAspect="1"/>
          </p:cNvPicPr>
          <p:nvPr/>
        </p:nvPicPr>
        <p:blipFill>
          <a:blip r:embed="rId2"/>
          <a:stretch>
            <a:fillRect/>
          </a:stretch>
        </p:blipFill>
        <p:spPr>
          <a:xfrm>
            <a:off x="578644" y="1308691"/>
            <a:ext cx="7736682" cy="1084465"/>
          </a:xfrm>
          <a:prstGeom prst="rect">
            <a:avLst/>
          </a:prstGeom>
        </p:spPr>
      </p:pic>
      <p:sp>
        <p:nvSpPr>
          <p:cNvPr id="5" name="Text Placeholder 1">
            <a:extLst>
              <a:ext uri="{FF2B5EF4-FFF2-40B4-BE49-F238E27FC236}">
                <a16:creationId xmlns:a16="http://schemas.microsoft.com/office/drawing/2014/main" id="{A9E4058D-31F1-5A46-E084-390B3C14407C}"/>
              </a:ext>
            </a:extLst>
          </p:cNvPr>
          <p:cNvSpPr txBox="1">
            <a:spLocks/>
          </p:cNvSpPr>
          <p:nvPr/>
        </p:nvSpPr>
        <p:spPr>
          <a:xfrm>
            <a:off x="415057" y="816586"/>
            <a:ext cx="6936000" cy="384900"/>
          </a:xfrm>
          <a:prstGeom prst="rect">
            <a:avLst/>
          </a:prstGeom>
          <a:noFill/>
          <a:ln>
            <a:noFill/>
          </a:ln>
        </p:spPr>
        <p:txBody>
          <a:bodyPr spcFirstLastPara="1" wrap="square" lIns="91425" tIns="91425" rIns="91425" bIns="91425" anchor="ctr" anchorCtr="0">
            <a:normAutofit fontScale="85000" lnSpcReduction="20000"/>
          </a:bodyPr>
          <a:lstStyle>
            <a:defPPr marR="0" lvl="0" algn="l" rtl="0">
              <a:lnSpc>
                <a:spcPct val="100000"/>
              </a:lnSpc>
              <a:spcBef>
                <a:spcPts val="0"/>
              </a:spcBef>
              <a:spcAft>
                <a:spcPts val="0"/>
              </a:spcAft>
            </a:defPPr>
            <a:lvl1pPr marL="457200" marR="0" lvl="0" indent="-228600" algn="l" rtl="0">
              <a:lnSpc>
                <a:spcPct val="140000"/>
              </a:lnSpc>
              <a:spcBef>
                <a:spcPts val="0"/>
              </a:spcBef>
              <a:spcAft>
                <a:spcPts val="0"/>
              </a:spcAft>
              <a:buClr>
                <a:schemeClr val="lt1"/>
              </a:buClr>
              <a:buSzPts val="1300"/>
              <a:buFont typeface="Lato"/>
              <a:buNone/>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r>
              <a:rPr lang="en-GB" dirty="0">
                <a:latin typeface="Georgia"/>
                <a:ea typeface="Georgia"/>
                <a:cs typeface="Georgia"/>
                <a:sym typeface="Georgia"/>
              </a:rPr>
              <a:t>ACCIDENT LEVEL 1</a:t>
            </a:r>
          </a:p>
        </p:txBody>
      </p:sp>
      <p:sp>
        <p:nvSpPr>
          <p:cNvPr id="6" name="Text Placeholder 1">
            <a:extLst>
              <a:ext uri="{FF2B5EF4-FFF2-40B4-BE49-F238E27FC236}">
                <a16:creationId xmlns:a16="http://schemas.microsoft.com/office/drawing/2014/main" id="{62296CE0-9D6F-13FD-1015-31BF56A29214}"/>
              </a:ext>
            </a:extLst>
          </p:cNvPr>
          <p:cNvSpPr txBox="1">
            <a:spLocks/>
          </p:cNvSpPr>
          <p:nvPr/>
        </p:nvSpPr>
        <p:spPr>
          <a:xfrm>
            <a:off x="415057" y="2500361"/>
            <a:ext cx="6936000" cy="384900"/>
          </a:xfrm>
          <a:prstGeom prst="rect">
            <a:avLst/>
          </a:prstGeom>
          <a:noFill/>
          <a:ln>
            <a:noFill/>
          </a:ln>
        </p:spPr>
        <p:txBody>
          <a:bodyPr spcFirstLastPara="1" wrap="square" lIns="91425" tIns="91425" rIns="91425" bIns="91425" anchor="ctr" anchorCtr="0">
            <a:normAutofit fontScale="85000" lnSpcReduction="20000"/>
          </a:bodyPr>
          <a:lstStyle>
            <a:defPPr marR="0" lvl="0" algn="l" rtl="0">
              <a:lnSpc>
                <a:spcPct val="100000"/>
              </a:lnSpc>
              <a:spcBef>
                <a:spcPts val="0"/>
              </a:spcBef>
              <a:spcAft>
                <a:spcPts val="0"/>
              </a:spcAft>
            </a:defPPr>
            <a:lvl1pPr marL="457200" marR="0" lvl="0" indent="-228600" algn="l" rtl="0">
              <a:lnSpc>
                <a:spcPct val="140000"/>
              </a:lnSpc>
              <a:spcBef>
                <a:spcPts val="0"/>
              </a:spcBef>
              <a:spcAft>
                <a:spcPts val="0"/>
              </a:spcAft>
              <a:buClr>
                <a:schemeClr val="lt1"/>
              </a:buClr>
              <a:buSzPts val="1300"/>
              <a:buFont typeface="Lato"/>
              <a:buNone/>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r>
              <a:rPr lang="en-GB" dirty="0">
                <a:latin typeface="Georgia"/>
                <a:ea typeface="Georgia"/>
                <a:cs typeface="Georgia"/>
                <a:sym typeface="Georgia"/>
              </a:rPr>
              <a:t>ACCIDENT LEVEL 2</a:t>
            </a:r>
          </a:p>
        </p:txBody>
      </p:sp>
      <p:pic>
        <p:nvPicPr>
          <p:cNvPr id="8" name="Picture 7">
            <a:extLst>
              <a:ext uri="{FF2B5EF4-FFF2-40B4-BE49-F238E27FC236}">
                <a16:creationId xmlns:a16="http://schemas.microsoft.com/office/drawing/2014/main" id="{925ABB57-2470-C984-551E-6B8476AF8F72}"/>
              </a:ext>
            </a:extLst>
          </p:cNvPr>
          <p:cNvPicPr>
            <a:picLocks noChangeAspect="1"/>
          </p:cNvPicPr>
          <p:nvPr/>
        </p:nvPicPr>
        <p:blipFill>
          <a:blip r:embed="rId3"/>
          <a:stretch>
            <a:fillRect/>
          </a:stretch>
        </p:blipFill>
        <p:spPr>
          <a:xfrm>
            <a:off x="578644" y="3084359"/>
            <a:ext cx="7929562" cy="1092121"/>
          </a:xfrm>
          <a:prstGeom prst="rect">
            <a:avLst/>
          </a:prstGeom>
        </p:spPr>
      </p:pic>
    </p:spTree>
    <p:extLst>
      <p:ext uri="{BB962C8B-B14F-4D97-AF65-F5344CB8AC3E}">
        <p14:creationId xmlns:p14="http://schemas.microsoft.com/office/powerpoint/2010/main" val="20685937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A9E4058D-31F1-5A46-E084-390B3C14407C}"/>
              </a:ext>
            </a:extLst>
          </p:cNvPr>
          <p:cNvSpPr txBox="1">
            <a:spLocks/>
          </p:cNvSpPr>
          <p:nvPr/>
        </p:nvSpPr>
        <p:spPr>
          <a:xfrm>
            <a:off x="357907" y="232588"/>
            <a:ext cx="6936000" cy="384900"/>
          </a:xfrm>
          <a:prstGeom prst="rect">
            <a:avLst/>
          </a:prstGeom>
          <a:noFill/>
          <a:ln>
            <a:noFill/>
          </a:ln>
        </p:spPr>
        <p:txBody>
          <a:bodyPr spcFirstLastPara="1" wrap="square" lIns="91425" tIns="91425" rIns="91425" bIns="91425" anchor="ctr" anchorCtr="0">
            <a:normAutofit fontScale="85000" lnSpcReduction="20000"/>
          </a:bodyPr>
          <a:lstStyle>
            <a:defPPr marR="0" lvl="0" algn="l" rtl="0">
              <a:lnSpc>
                <a:spcPct val="100000"/>
              </a:lnSpc>
              <a:spcBef>
                <a:spcPts val="0"/>
              </a:spcBef>
              <a:spcAft>
                <a:spcPts val="0"/>
              </a:spcAft>
            </a:defPPr>
            <a:lvl1pPr marL="457200" marR="0" lvl="0" indent="-228600" algn="l" rtl="0">
              <a:lnSpc>
                <a:spcPct val="140000"/>
              </a:lnSpc>
              <a:spcBef>
                <a:spcPts val="0"/>
              </a:spcBef>
              <a:spcAft>
                <a:spcPts val="0"/>
              </a:spcAft>
              <a:buClr>
                <a:schemeClr val="lt1"/>
              </a:buClr>
              <a:buSzPts val="1300"/>
              <a:buFont typeface="Lato"/>
              <a:buNone/>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r>
              <a:rPr lang="en-GB" dirty="0">
                <a:latin typeface="Georgia"/>
                <a:ea typeface="Georgia"/>
                <a:cs typeface="Georgia"/>
                <a:sym typeface="Georgia"/>
              </a:rPr>
              <a:t>ACCIDENT LEVEL 3</a:t>
            </a:r>
          </a:p>
        </p:txBody>
      </p:sp>
      <p:sp>
        <p:nvSpPr>
          <p:cNvPr id="6" name="Text Placeholder 1">
            <a:extLst>
              <a:ext uri="{FF2B5EF4-FFF2-40B4-BE49-F238E27FC236}">
                <a16:creationId xmlns:a16="http://schemas.microsoft.com/office/drawing/2014/main" id="{62296CE0-9D6F-13FD-1015-31BF56A29214}"/>
              </a:ext>
            </a:extLst>
          </p:cNvPr>
          <p:cNvSpPr txBox="1">
            <a:spLocks/>
          </p:cNvSpPr>
          <p:nvPr/>
        </p:nvSpPr>
        <p:spPr>
          <a:xfrm>
            <a:off x="279326" y="1966824"/>
            <a:ext cx="6936000" cy="384900"/>
          </a:xfrm>
          <a:prstGeom prst="rect">
            <a:avLst/>
          </a:prstGeom>
          <a:noFill/>
          <a:ln>
            <a:noFill/>
          </a:ln>
        </p:spPr>
        <p:txBody>
          <a:bodyPr spcFirstLastPara="1" wrap="square" lIns="91425" tIns="91425" rIns="91425" bIns="91425" anchor="ctr" anchorCtr="0">
            <a:normAutofit fontScale="85000" lnSpcReduction="20000"/>
          </a:bodyPr>
          <a:lstStyle>
            <a:defPPr marR="0" lvl="0" algn="l" rtl="0">
              <a:lnSpc>
                <a:spcPct val="100000"/>
              </a:lnSpc>
              <a:spcBef>
                <a:spcPts val="0"/>
              </a:spcBef>
              <a:spcAft>
                <a:spcPts val="0"/>
              </a:spcAft>
            </a:defPPr>
            <a:lvl1pPr marL="457200" marR="0" lvl="0" indent="-228600" algn="l" rtl="0">
              <a:lnSpc>
                <a:spcPct val="140000"/>
              </a:lnSpc>
              <a:spcBef>
                <a:spcPts val="0"/>
              </a:spcBef>
              <a:spcAft>
                <a:spcPts val="0"/>
              </a:spcAft>
              <a:buClr>
                <a:schemeClr val="lt1"/>
              </a:buClr>
              <a:buSzPts val="1300"/>
              <a:buFont typeface="Lato"/>
              <a:buNone/>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r>
              <a:rPr lang="en-GB" dirty="0">
                <a:latin typeface="Georgia"/>
                <a:ea typeface="Georgia"/>
                <a:cs typeface="Georgia"/>
                <a:sym typeface="Georgia"/>
              </a:rPr>
              <a:t>ACCIDENT LEVEL  4</a:t>
            </a:r>
          </a:p>
        </p:txBody>
      </p:sp>
      <p:pic>
        <p:nvPicPr>
          <p:cNvPr id="10" name="Picture 9">
            <a:extLst>
              <a:ext uri="{FF2B5EF4-FFF2-40B4-BE49-F238E27FC236}">
                <a16:creationId xmlns:a16="http://schemas.microsoft.com/office/drawing/2014/main" id="{5410D9ED-F3F4-D1C6-5F58-0DBC4D1E26EE}"/>
              </a:ext>
            </a:extLst>
          </p:cNvPr>
          <p:cNvPicPr>
            <a:picLocks noChangeAspect="1"/>
          </p:cNvPicPr>
          <p:nvPr/>
        </p:nvPicPr>
        <p:blipFill>
          <a:blip r:embed="rId2"/>
          <a:stretch>
            <a:fillRect/>
          </a:stretch>
        </p:blipFill>
        <p:spPr>
          <a:xfrm>
            <a:off x="442912" y="754884"/>
            <a:ext cx="7634694" cy="1074544"/>
          </a:xfrm>
          <a:prstGeom prst="rect">
            <a:avLst/>
          </a:prstGeom>
        </p:spPr>
      </p:pic>
      <p:pic>
        <p:nvPicPr>
          <p:cNvPr id="12" name="Picture 11">
            <a:extLst>
              <a:ext uri="{FF2B5EF4-FFF2-40B4-BE49-F238E27FC236}">
                <a16:creationId xmlns:a16="http://schemas.microsoft.com/office/drawing/2014/main" id="{311DBAA3-5219-7DA1-FB69-C8A6DBB2791E}"/>
              </a:ext>
            </a:extLst>
          </p:cNvPr>
          <p:cNvPicPr>
            <a:picLocks noChangeAspect="1"/>
          </p:cNvPicPr>
          <p:nvPr/>
        </p:nvPicPr>
        <p:blipFill>
          <a:blip r:embed="rId3"/>
          <a:stretch>
            <a:fillRect/>
          </a:stretch>
        </p:blipFill>
        <p:spPr>
          <a:xfrm>
            <a:off x="442912" y="2439318"/>
            <a:ext cx="7634694" cy="1030705"/>
          </a:xfrm>
          <a:prstGeom prst="rect">
            <a:avLst/>
          </a:prstGeom>
        </p:spPr>
      </p:pic>
      <p:sp>
        <p:nvSpPr>
          <p:cNvPr id="13" name="Text Placeholder 1">
            <a:extLst>
              <a:ext uri="{FF2B5EF4-FFF2-40B4-BE49-F238E27FC236}">
                <a16:creationId xmlns:a16="http://schemas.microsoft.com/office/drawing/2014/main" id="{31759AFC-E372-1F45-DC98-402A1DBB59C9}"/>
              </a:ext>
            </a:extLst>
          </p:cNvPr>
          <p:cNvSpPr txBox="1">
            <a:spLocks/>
          </p:cNvSpPr>
          <p:nvPr/>
        </p:nvSpPr>
        <p:spPr>
          <a:xfrm>
            <a:off x="279326" y="3612268"/>
            <a:ext cx="6936000" cy="384900"/>
          </a:xfrm>
          <a:prstGeom prst="rect">
            <a:avLst/>
          </a:prstGeom>
          <a:noFill/>
          <a:ln>
            <a:noFill/>
          </a:ln>
        </p:spPr>
        <p:txBody>
          <a:bodyPr spcFirstLastPara="1" wrap="square" lIns="91425" tIns="91425" rIns="91425" bIns="91425" anchor="ctr" anchorCtr="0">
            <a:normAutofit fontScale="85000" lnSpcReduction="20000"/>
          </a:bodyPr>
          <a:lstStyle>
            <a:defPPr marR="0" lvl="0" algn="l" rtl="0">
              <a:lnSpc>
                <a:spcPct val="100000"/>
              </a:lnSpc>
              <a:spcBef>
                <a:spcPts val="0"/>
              </a:spcBef>
              <a:spcAft>
                <a:spcPts val="0"/>
              </a:spcAft>
            </a:defPPr>
            <a:lvl1pPr marL="457200" marR="0" lvl="0" indent="-228600" algn="l" rtl="0">
              <a:lnSpc>
                <a:spcPct val="140000"/>
              </a:lnSpc>
              <a:spcBef>
                <a:spcPts val="0"/>
              </a:spcBef>
              <a:spcAft>
                <a:spcPts val="0"/>
              </a:spcAft>
              <a:buClr>
                <a:schemeClr val="lt1"/>
              </a:buClr>
              <a:buSzPts val="1300"/>
              <a:buFont typeface="Lato"/>
              <a:buNone/>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r>
              <a:rPr lang="en-GB" dirty="0">
                <a:latin typeface="Georgia"/>
                <a:ea typeface="Georgia"/>
                <a:cs typeface="Georgia"/>
                <a:sym typeface="Georgia"/>
              </a:rPr>
              <a:t>ACCIDENT LEVEL  5</a:t>
            </a:r>
          </a:p>
        </p:txBody>
      </p:sp>
      <p:pic>
        <p:nvPicPr>
          <p:cNvPr id="15" name="Picture 14">
            <a:extLst>
              <a:ext uri="{FF2B5EF4-FFF2-40B4-BE49-F238E27FC236}">
                <a16:creationId xmlns:a16="http://schemas.microsoft.com/office/drawing/2014/main" id="{135BA134-AAC5-4593-1900-D90890DBF906}"/>
              </a:ext>
            </a:extLst>
          </p:cNvPr>
          <p:cNvPicPr>
            <a:picLocks noChangeAspect="1"/>
          </p:cNvPicPr>
          <p:nvPr/>
        </p:nvPicPr>
        <p:blipFill>
          <a:blip r:embed="rId4"/>
          <a:stretch>
            <a:fillRect/>
          </a:stretch>
        </p:blipFill>
        <p:spPr>
          <a:xfrm>
            <a:off x="442912" y="3944348"/>
            <a:ext cx="7743407" cy="1074544"/>
          </a:xfrm>
          <a:prstGeom prst="rect">
            <a:avLst/>
          </a:prstGeom>
        </p:spPr>
      </p:pic>
    </p:spTree>
    <p:extLst>
      <p:ext uri="{BB962C8B-B14F-4D97-AF65-F5344CB8AC3E}">
        <p14:creationId xmlns:p14="http://schemas.microsoft.com/office/powerpoint/2010/main" val="7596118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3"/>
          <p:cNvSpPr txBox="1"/>
          <p:nvPr/>
        </p:nvSpPr>
        <p:spPr>
          <a:xfrm>
            <a:off x="177000" y="145775"/>
            <a:ext cx="8818800" cy="48312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GB">
                <a:solidFill>
                  <a:schemeClr val="lt1"/>
                </a:solidFill>
                <a:latin typeface="Georgia"/>
                <a:ea typeface="Georgia"/>
                <a:cs typeface="Georgia"/>
                <a:sym typeface="Georgia"/>
              </a:rPr>
              <a:t>UI  INTERFACES OF CHATBOT  </a:t>
            </a:r>
            <a:endParaRPr>
              <a:solidFill>
                <a:schemeClr val="lt1"/>
              </a:solidFill>
              <a:latin typeface="Georgia"/>
              <a:ea typeface="Georgia"/>
              <a:cs typeface="Georgia"/>
              <a:sym typeface="Georgia"/>
            </a:endParaRPr>
          </a:p>
          <a:p>
            <a:pPr marL="0" lvl="0" indent="0" algn="l" rtl="0">
              <a:spcBef>
                <a:spcPts val="0"/>
              </a:spcBef>
              <a:spcAft>
                <a:spcPts val="0"/>
              </a:spcAft>
              <a:buNone/>
            </a:pPr>
            <a:endParaRPr>
              <a:latin typeface="Lato"/>
              <a:ea typeface="Lato"/>
              <a:cs typeface="Lato"/>
              <a:sym typeface="Lato"/>
            </a:endParaRPr>
          </a:p>
        </p:txBody>
      </p:sp>
      <p:pic>
        <p:nvPicPr>
          <p:cNvPr id="339" name="Google Shape;339;p43"/>
          <p:cNvPicPr preferRelativeResize="0"/>
          <p:nvPr/>
        </p:nvPicPr>
        <p:blipFill rotWithShape="1">
          <a:blip r:embed="rId3">
            <a:alphaModFix/>
          </a:blip>
          <a:srcRect t="15038" b="38039"/>
          <a:stretch/>
        </p:blipFill>
        <p:spPr>
          <a:xfrm>
            <a:off x="4666875" y="893226"/>
            <a:ext cx="3993561" cy="4060800"/>
          </a:xfrm>
          <a:prstGeom prst="rect">
            <a:avLst/>
          </a:prstGeom>
          <a:noFill/>
          <a:ln>
            <a:noFill/>
          </a:ln>
        </p:spPr>
      </p:pic>
      <p:pic>
        <p:nvPicPr>
          <p:cNvPr id="340" name="Google Shape;340;p43"/>
          <p:cNvPicPr preferRelativeResize="0"/>
          <p:nvPr/>
        </p:nvPicPr>
        <p:blipFill rotWithShape="1">
          <a:blip r:embed="rId4">
            <a:alphaModFix/>
          </a:blip>
          <a:srcRect t="13421" b="29611"/>
          <a:stretch/>
        </p:blipFill>
        <p:spPr>
          <a:xfrm>
            <a:off x="405600" y="880875"/>
            <a:ext cx="3289276" cy="40608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pic>
        <p:nvPicPr>
          <p:cNvPr id="345" name="Google Shape;345;p44"/>
          <p:cNvPicPr preferRelativeResize="0"/>
          <p:nvPr/>
        </p:nvPicPr>
        <p:blipFill rotWithShape="1">
          <a:blip r:embed="rId3">
            <a:alphaModFix/>
          </a:blip>
          <a:srcRect l="9650" t="15451" r="7868" b="38643"/>
          <a:stretch/>
        </p:blipFill>
        <p:spPr>
          <a:xfrm>
            <a:off x="5404400" y="754750"/>
            <a:ext cx="3495751" cy="3783076"/>
          </a:xfrm>
          <a:prstGeom prst="rect">
            <a:avLst/>
          </a:prstGeom>
          <a:noFill/>
          <a:ln>
            <a:noFill/>
          </a:ln>
        </p:spPr>
      </p:pic>
      <p:pic>
        <p:nvPicPr>
          <p:cNvPr id="346" name="Google Shape;346;p44"/>
          <p:cNvPicPr preferRelativeResize="0"/>
          <p:nvPr/>
        </p:nvPicPr>
        <p:blipFill rotWithShape="1">
          <a:blip r:embed="rId4">
            <a:alphaModFix/>
          </a:blip>
          <a:srcRect l="18818" t="17067" r="23421" b="19010"/>
          <a:stretch/>
        </p:blipFill>
        <p:spPr>
          <a:xfrm>
            <a:off x="111825" y="838600"/>
            <a:ext cx="4969301" cy="30935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6"/>
          <p:cNvSpPr txBox="1">
            <a:spLocks noGrp="1"/>
          </p:cNvSpPr>
          <p:nvPr>
            <p:ph type="body" idx="1"/>
          </p:nvPr>
        </p:nvSpPr>
        <p:spPr>
          <a:xfrm>
            <a:off x="88275" y="139850"/>
            <a:ext cx="6936000" cy="403500"/>
          </a:xfrm>
          <a:prstGeom prst="rect">
            <a:avLst/>
          </a:prstGeom>
        </p:spPr>
        <p:txBody>
          <a:bodyPr spcFirstLastPara="1" wrap="square" lIns="0" tIns="91425" rIns="91425" bIns="91425" anchor="ctr" anchorCtr="0">
            <a:noAutofit/>
          </a:bodyPr>
          <a:lstStyle/>
          <a:p>
            <a:pPr marL="0" marR="0" lvl="0" indent="0" algn="l" rtl="0">
              <a:spcBef>
                <a:spcPts val="0"/>
              </a:spcBef>
              <a:spcAft>
                <a:spcPts val="600"/>
              </a:spcAft>
              <a:buNone/>
            </a:pPr>
            <a:r>
              <a:rPr lang="en-GB" sz="1500" b="1" u="sng">
                <a:solidFill>
                  <a:schemeClr val="lt2"/>
                </a:solidFill>
                <a:latin typeface="Georgia"/>
                <a:ea typeface="Georgia"/>
                <a:cs typeface="Georgia"/>
                <a:sym typeface="Georgia"/>
              </a:rPr>
              <a:t>EDA Data Analysis And Visualization Summary:</a:t>
            </a:r>
            <a:endParaRPr sz="1500" b="1" u="sng">
              <a:solidFill>
                <a:schemeClr val="lt2"/>
              </a:solidFill>
              <a:latin typeface="Georgia"/>
              <a:ea typeface="Georgia"/>
              <a:cs typeface="Georgia"/>
              <a:sym typeface="Georgia"/>
            </a:endParaRPr>
          </a:p>
        </p:txBody>
      </p:sp>
      <p:sp>
        <p:nvSpPr>
          <p:cNvPr id="155" name="Google Shape;155;p16"/>
          <p:cNvSpPr txBox="1"/>
          <p:nvPr/>
        </p:nvSpPr>
        <p:spPr>
          <a:xfrm>
            <a:off x="0" y="543350"/>
            <a:ext cx="9100800" cy="46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u="sng">
                <a:solidFill>
                  <a:schemeClr val="lt1"/>
                </a:solidFill>
                <a:latin typeface="Georgia"/>
                <a:ea typeface="Georgia"/>
                <a:cs typeface="Georgia"/>
                <a:sym typeface="Georgia"/>
              </a:rPr>
              <a:t>Univariate Analysis Observation :</a:t>
            </a:r>
            <a:endParaRPr b="1" u="sng">
              <a:solidFill>
                <a:schemeClr val="lt1"/>
              </a:solidFill>
              <a:latin typeface="Georgia"/>
              <a:ea typeface="Georgia"/>
              <a:cs typeface="Georgia"/>
              <a:sym typeface="Georgia"/>
            </a:endParaRPr>
          </a:p>
          <a:p>
            <a:pPr marL="0" lvl="0" indent="0" algn="l" rtl="0">
              <a:spcBef>
                <a:spcPts val="0"/>
              </a:spcBef>
              <a:spcAft>
                <a:spcPts val="0"/>
              </a:spcAft>
              <a:buNone/>
            </a:pPr>
            <a:endParaRPr b="1">
              <a:solidFill>
                <a:schemeClr val="lt1"/>
              </a:solidFill>
              <a:latin typeface="Georgia"/>
              <a:ea typeface="Georgia"/>
              <a:cs typeface="Georgia"/>
              <a:sym typeface="Georgia"/>
            </a:endParaRPr>
          </a:p>
          <a:p>
            <a:pPr marL="457200" lvl="0" indent="-311150" algn="l" rtl="0">
              <a:spcBef>
                <a:spcPts val="0"/>
              </a:spcBef>
              <a:spcAft>
                <a:spcPts val="0"/>
              </a:spcAft>
              <a:buClr>
                <a:schemeClr val="lt1"/>
              </a:buClr>
              <a:buSzPts val="1300"/>
              <a:buFont typeface="Georgia"/>
              <a:buChar char="★"/>
            </a:pPr>
            <a:r>
              <a:rPr lang="en-GB" sz="1300">
                <a:solidFill>
                  <a:schemeClr val="lt1"/>
                </a:solidFill>
                <a:latin typeface="Georgia"/>
                <a:ea typeface="Georgia"/>
                <a:cs typeface="Georgia"/>
                <a:sym typeface="Georgia"/>
              </a:rPr>
              <a:t>The most affected country from the above dataset is country_01 with around 59% of the accidents with the count of 250.</a:t>
            </a:r>
            <a:endParaRPr sz="1300">
              <a:solidFill>
                <a:schemeClr val="lt1"/>
              </a:solidFill>
              <a:latin typeface="Georgia"/>
              <a:ea typeface="Georgia"/>
              <a:cs typeface="Georgia"/>
              <a:sym typeface="Georgia"/>
            </a:endParaRPr>
          </a:p>
          <a:p>
            <a:pPr marL="457200" lvl="0" indent="-311150" algn="l" rtl="0">
              <a:spcBef>
                <a:spcPts val="0"/>
              </a:spcBef>
              <a:spcAft>
                <a:spcPts val="0"/>
              </a:spcAft>
              <a:buClr>
                <a:schemeClr val="lt1"/>
              </a:buClr>
              <a:buSzPts val="1300"/>
              <a:buFont typeface="Georgia"/>
              <a:buChar char="★"/>
            </a:pPr>
            <a:r>
              <a:rPr lang="en-GB" sz="1300">
                <a:solidFill>
                  <a:schemeClr val="lt1"/>
                </a:solidFill>
                <a:latin typeface="Georgia"/>
                <a:ea typeface="Georgia"/>
                <a:cs typeface="Georgia"/>
                <a:sym typeface="Georgia"/>
              </a:rPr>
              <a:t>Most accidents happened in Local_03 .Its count is 90 ,which is equivalent to 21.18%. The second Most Accident happens in local_5 which is equivalent to 13.88%.</a:t>
            </a:r>
            <a:endParaRPr sz="1300">
              <a:solidFill>
                <a:schemeClr val="lt1"/>
              </a:solidFill>
              <a:latin typeface="Georgia"/>
              <a:ea typeface="Georgia"/>
              <a:cs typeface="Georgia"/>
              <a:sym typeface="Georgia"/>
            </a:endParaRPr>
          </a:p>
          <a:p>
            <a:pPr marL="457200" lvl="0" indent="-311150" algn="l" rtl="0">
              <a:spcBef>
                <a:spcPts val="0"/>
              </a:spcBef>
              <a:spcAft>
                <a:spcPts val="0"/>
              </a:spcAft>
              <a:buClr>
                <a:schemeClr val="lt1"/>
              </a:buClr>
              <a:buSzPts val="1300"/>
              <a:buFont typeface="Georgia"/>
              <a:buChar char="★"/>
            </a:pPr>
            <a:r>
              <a:rPr lang="en-GB" sz="1300">
                <a:solidFill>
                  <a:schemeClr val="lt1"/>
                </a:solidFill>
                <a:latin typeface="Georgia"/>
                <a:ea typeface="Georgia"/>
                <a:cs typeface="Georgia"/>
                <a:sym typeface="Georgia"/>
              </a:rPr>
              <a:t>Mostly affected sector is Mining sector. 56.71% of accidents occur in Mining sector.</a:t>
            </a:r>
            <a:endParaRPr sz="1300">
              <a:solidFill>
                <a:schemeClr val="lt1"/>
              </a:solidFill>
              <a:latin typeface="Georgia"/>
              <a:ea typeface="Georgia"/>
              <a:cs typeface="Georgia"/>
              <a:sym typeface="Georgia"/>
            </a:endParaRPr>
          </a:p>
          <a:p>
            <a:pPr marL="457200" lvl="0" indent="-311150" algn="l" rtl="0">
              <a:spcBef>
                <a:spcPts val="0"/>
              </a:spcBef>
              <a:spcAft>
                <a:spcPts val="0"/>
              </a:spcAft>
              <a:buClr>
                <a:schemeClr val="lt1"/>
              </a:buClr>
              <a:buSzPts val="1300"/>
              <a:buFont typeface="Georgia"/>
              <a:buChar char="★"/>
            </a:pPr>
            <a:r>
              <a:rPr lang="en-GB" sz="1300">
                <a:solidFill>
                  <a:schemeClr val="lt1"/>
                </a:solidFill>
                <a:latin typeface="Georgia"/>
                <a:ea typeface="Georgia"/>
                <a:cs typeface="Georgia"/>
                <a:sym typeface="Georgia"/>
              </a:rPr>
              <a:t>Most affected workers in accidents are male .Their count is 403 ,which is equivalent to 94.82%.</a:t>
            </a:r>
            <a:endParaRPr sz="1300">
              <a:solidFill>
                <a:schemeClr val="lt1"/>
              </a:solidFill>
              <a:latin typeface="Georgia"/>
              <a:ea typeface="Georgia"/>
              <a:cs typeface="Georgia"/>
              <a:sym typeface="Georgia"/>
            </a:endParaRPr>
          </a:p>
          <a:p>
            <a:pPr marL="457200" lvl="0" indent="-311150" algn="l" rtl="0">
              <a:spcBef>
                <a:spcPts val="0"/>
              </a:spcBef>
              <a:spcAft>
                <a:spcPts val="0"/>
              </a:spcAft>
              <a:buClr>
                <a:schemeClr val="lt1"/>
              </a:buClr>
              <a:buSzPts val="1300"/>
              <a:buFont typeface="Georgia"/>
              <a:buChar char="★"/>
            </a:pPr>
            <a:r>
              <a:rPr lang="en-GB" sz="1300">
                <a:solidFill>
                  <a:schemeClr val="lt1"/>
                </a:solidFill>
                <a:latin typeface="Georgia"/>
                <a:ea typeface="Georgia"/>
                <a:cs typeface="Georgia"/>
                <a:sym typeface="Georgia"/>
              </a:rPr>
              <a:t>Most accidents belongs to "Accident Level - I" .Its count is 316 which is equivalent to 74.35%% of total accidents.</a:t>
            </a:r>
            <a:endParaRPr sz="1300">
              <a:solidFill>
                <a:schemeClr val="lt1"/>
              </a:solidFill>
              <a:latin typeface="Georgia"/>
              <a:ea typeface="Georgia"/>
              <a:cs typeface="Georgia"/>
              <a:sym typeface="Georgia"/>
            </a:endParaRPr>
          </a:p>
          <a:p>
            <a:pPr marL="457200" lvl="0" indent="-311150" algn="l" rtl="0">
              <a:spcBef>
                <a:spcPts val="0"/>
              </a:spcBef>
              <a:spcAft>
                <a:spcPts val="0"/>
              </a:spcAft>
              <a:buClr>
                <a:schemeClr val="lt1"/>
              </a:buClr>
              <a:buSzPts val="1300"/>
              <a:buFont typeface="Georgia"/>
              <a:buChar char="★"/>
            </a:pPr>
            <a:r>
              <a:rPr lang="en-GB" sz="1300">
                <a:solidFill>
                  <a:schemeClr val="lt1"/>
                </a:solidFill>
                <a:latin typeface="Georgia"/>
                <a:ea typeface="Georgia"/>
                <a:cs typeface="Georgia"/>
                <a:sym typeface="Georgia"/>
              </a:rPr>
              <a:t>Most "Potential Accident Level" belongs to level IV .Its count is 143 which is equivalent to 33.65% of total potential accidents.</a:t>
            </a:r>
            <a:endParaRPr sz="1300">
              <a:solidFill>
                <a:schemeClr val="lt1"/>
              </a:solidFill>
              <a:latin typeface="Georgia"/>
              <a:ea typeface="Georgia"/>
              <a:cs typeface="Georgia"/>
              <a:sym typeface="Georgia"/>
            </a:endParaRPr>
          </a:p>
          <a:p>
            <a:pPr marL="457200" lvl="0" indent="-311150" algn="l" rtl="0">
              <a:spcBef>
                <a:spcPts val="0"/>
              </a:spcBef>
              <a:spcAft>
                <a:spcPts val="0"/>
              </a:spcAft>
              <a:buClr>
                <a:schemeClr val="lt1"/>
              </a:buClr>
              <a:buSzPts val="1300"/>
              <a:buFont typeface="Georgia"/>
              <a:buChar char="★"/>
            </a:pPr>
            <a:r>
              <a:rPr lang="en-GB" sz="1300">
                <a:solidFill>
                  <a:schemeClr val="lt1"/>
                </a:solidFill>
                <a:latin typeface="Georgia"/>
                <a:ea typeface="Georgia"/>
                <a:cs typeface="Georgia"/>
                <a:sym typeface="Georgia"/>
              </a:rPr>
              <a:t>Most affected Employee type are Third party workers .Their count is 189 ,which is equivalent to 44.47%.</a:t>
            </a:r>
            <a:endParaRPr sz="1300">
              <a:solidFill>
                <a:schemeClr val="lt1"/>
              </a:solidFill>
              <a:latin typeface="Georgia"/>
              <a:ea typeface="Georgia"/>
              <a:cs typeface="Georgia"/>
              <a:sym typeface="Georgia"/>
            </a:endParaRPr>
          </a:p>
          <a:p>
            <a:pPr marL="457200" lvl="0" indent="-311150" algn="l" rtl="0">
              <a:spcBef>
                <a:spcPts val="0"/>
              </a:spcBef>
              <a:spcAft>
                <a:spcPts val="0"/>
              </a:spcAft>
              <a:buClr>
                <a:schemeClr val="lt1"/>
              </a:buClr>
              <a:buSzPts val="1300"/>
              <a:buFont typeface="Georgia"/>
              <a:buChar char="★"/>
            </a:pPr>
            <a:r>
              <a:rPr lang="en-GB" sz="1300">
                <a:solidFill>
                  <a:schemeClr val="lt1"/>
                </a:solidFill>
                <a:latin typeface="Georgia"/>
                <a:ea typeface="Georgia"/>
                <a:cs typeface="Georgia"/>
                <a:sym typeface="Georgia"/>
              </a:rPr>
              <a:t>Most accidents happen in year 2016.Count is 285 ,which is equivalent to 67.06% .</a:t>
            </a:r>
            <a:endParaRPr sz="1300">
              <a:solidFill>
                <a:schemeClr val="lt1"/>
              </a:solidFill>
              <a:latin typeface="Georgia"/>
              <a:ea typeface="Georgia"/>
              <a:cs typeface="Georgia"/>
              <a:sym typeface="Georgia"/>
            </a:endParaRPr>
          </a:p>
          <a:p>
            <a:pPr marL="457200" lvl="0" indent="-311150" algn="l" rtl="0">
              <a:spcBef>
                <a:spcPts val="0"/>
              </a:spcBef>
              <a:spcAft>
                <a:spcPts val="0"/>
              </a:spcAft>
              <a:buClr>
                <a:schemeClr val="lt1"/>
              </a:buClr>
              <a:buSzPts val="1300"/>
              <a:buFont typeface="Georgia"/>
              <a:buChar char="★"/>
            </a:pPr>
            <a:r>
              <a:rPr lang="en-GB" sz="1300">
                <a:solidFill>
                  <a:schemeClr val="lt1"/>
                </a:solidFill>
                <a:latin typeface="Georgia"/>
                <a:ea typeface="Georgia"/>
                <a:cs typeface="Georgia"/>
                <a:sym typeface="Georgia"/>
              </a:rPr>
              <a:t>Most accidents happen in Feb month.Count is 61 ,which is equivalent to 14.35%.</a:t>
            </a:r>
            <a:endParaRPr sz="1300">
              <a:solidFill>
                <a:schemeClr val="lt1"/>
              </a:solidFill>
              <a:latin typeface="Georgia"/>
              <a:ea typeface="Georgia"/>
              <a:cs typeface="Georgia"/>
              <a:sym typeface="Georgia"/>
            </a:endParaRPr>
          </a:p>
          <a:p>
            <a:pPr marL="0" lvl="0" indent="0" algn="l" rtl="0">
              <a:spcBef>
                <a:spcPts val="0"/>
              </a:spcBef>
              <a:spcAft>
                <a:spcPts val="0"/>
              </a:spcAft>
              <a:buNone/>
            </a:pPr>
            <a:endParaRPr sz="1300">
              <a:solidFill>
                <a:schemeClr val="lt1"/>
              </a:solidFill>
              <a:latin typeface="Georgia"/>
              <a:ea typeface="Georgia"/>
              <a:cs typeface="Georgia"/>
              <a:sym typeface="Georgia"/>
            </a:endParaRPr>
          </a:p>
          <a:p>
            <a:pPr marL="0" lvl="0" indent="0" algn="l" rtl="0">
              <a:spcBef>
                <a:spcPts val="0"/>
              </a:spcBef>
              <a:spcAft>
                <a:spcPts val="0"/>
              </a:spcAft>
              <a:buNone/>
            </a:pPr>
            <a:r>
              <a:rPr lang="en-GB" sz="1500" b="1" u="sng">
                <a:solidFill>
                  <a:schemeClr val="lt1"/>
                </a:solidFill>
                <a:latin typeface="Georgia"/>
                <a:ea typeface="Georgia"/>
                <a:cs typeface="Georgia"/>
                <a:sym typeface="Georgia"/>
              </a:rPr>
              <a:t>Bivariate Analysis Observation:</a:t>
            </a:r>
            <a:endParaRPr sz="1500" b="1" u="sng">
              <a:solidFill>
                <a:schemeClr val="lt1"/>
              </a:solidFill>
              <a:latin typeface="Georgia"/>
              <a:ea typeface="Georgia"/>
              <a:cs typeface="Georgia"/>
              <a:sym typeface="Georgia"/>
            </a:endParaRPr>
          </a:p>
          <a:p>
            <a:pPr marL="0" lvl="0" indent="0" algn="l" rtl="0">
              <a:spcBef>
                <a:spcPts val="0"/>
              </a:spcBef>
              <a:spcAft>
                <a:spcPts val="0"/>
              </a:spcAft>
              <a:buNone/>
            </a:pPr>
            <a:endParaRPr sz="1500" b="1" u="sng">
              <a:solidFill>
                <a:schemeClr val="lt1"/>
              </a:solidFill>
              <a:latin typeface="Georgia"/>
              <a:ea typeface="Georgia"/>
              <a:cs typeface="Georgia"/>
              <a:sym typeface="Georgia"/>
            </a:endParaRPr>
          </a:p>
          <a:p>
            <a:pPr marL="457200" lvl="0" indent="-311150" algn="l" rtl="0">
              <a:spcBef>
                <a:spcPts val="0"/>
              </a:spcBef>
              <a:spcAft>
                <a:spcPts val="0"/>
              </a:spcAft>
              <a:buClr>
                <a:schemeClr val="lt1"/>
              </a:buClr>
              <a:buSzPts val="1300"/>
              <a:buFont typeface="Georgia"/>
              <a:buChar char="★"/>
            </a:pPr>
            <a:r>
              <a:rPr lang="en-GB" sz="1300" i="1">
                <a:solidFill>
                  <a:schemeClr val="lt1"/>
                </a:solidFill>
                <a:latin typeface="Georgia"/>
                <a:ea typeface="Georgia"/>
                <a:cs typeface="Georgia"/>
                <a:sym typeface="Georgia"/>
              </a:rPr>
              <a:t>Country Vs Accident Level</a:t>
            </a:r>
            <a:endParaRPr sz="1300" i="1">
              <a:solidFill>
                <a:schemeClr val="lt1"/>
              </a:solidFill>
              <a:latin typeface="Georgia"/>
              <a:ea typeface="Georgia"/>
              <a:cs typeface="Georgia"/>
              <a:sym typeface="Georgia"/>
            </a:endParaRPr>
          </a:p>
          <a:p>
            <a:pPr marL="0" lvl="0" indent="0" algn="l" rtl="0">
              <a:spcBef>
                <a:spcPts val="0"/>
              </a:spcBef>
              <a:spcAft>
                <a:spcPts val="0"/>
              </a:spcAft>
              <a:buNone/>
            </a:pPr>
            <a:r>
              <a:rPr lang="en-GB" sz="1300">
                <a:solidFill>
                  <a:schemeClr val="lt1"/>
                </a:solidFill>
                <a:latin typeface="Georgia"/>
                <a:ea typeface="Georgia"/>
                <a:cs typeface="Georgia"/>
                <a:sym typeface="Georgia"/>
              </a:rPr>
              <a:t>           Accident level I is highest in all countries.</a:t>
            </a:r>
            <a:endParaRPr sz="1300">
              <a:solidFill>
                <a:schemeClr val="lt1"/>
              </a:solidFill>
              <a:latin typeface="Georgia"/>
              <a:ea typeface="Georgia"/>
              <a:cs typeface="Georgia"/>
              <a:sym typeface="Georgia"/>
            </a:endParaRPr>
          </a:p>
          <a:p>
            <a:pPr marL="0" lvl="0" indent="0" algn="l" rtl="0">
              <a:spcBef>
                <a:spcPts val="0"/>
              </a:spcBef>
              <a:spcAft>
                <a:spcPts val="0"/>
              </a:spcAft>
              <a:buNone/>
            </a:pPr>
            <a:r>
              <a:rPr lang="en-GB" sz="1300">
                <a:solidFill>
                  <a:schemeClr val="lt1"/>
                </a:solidFill>
                <a:latin typeface="Georgia"/>
                <a:ea typeface="Georgia"/>
                <a:cs typeface="Georgia"/>
                <a:sym typeface="Georgia"/>
              </a:rPr>
              <a:t>           Most accidents happened in Country_01.</a:t>
            </a:r>
            <a:endParaRPr sz="1300">
              <a:solidFill>
                <a:schemeClr val="lt1"/>
              </a:solidFill>
              <a:latin typeface="Georgia"/>
              <a:ea typeface="Georgia"/>
              <a:cs typeface="Georgia"/>
              <a:sym typeface="Georgia"/>
            </a:endParaRPr>
          </a:p>
          <a:p>
            <a:pPr marL="0" lvl="0" indent="0" algn="l" rtl="0">
              <a:spcBef>
                <a:spcPts val="0"/>
              </a:spcBef>
              <a:spcAft>
                <a:spcPts val="0"/>
              </a:spcAft>
              <a:buNone/>
            </a:pPr>
            <a:r>
              <a:rPr lang="en-GB" sz="1300">
                <a:solidFill>
                  <a:schemeClr val="lt1"/>
                </a:solidFill>
                <a:latin typeface="Georgia"/>
                <a:ea typeface="Georgia"/>
                <a:cs typeface="Georgia"/>
                <a:sym typeface="Georgia"/>
              </a:rPr>
              <a:t>           Accident level in Country_03 is lesser than other countries.</a:t>
            </a:r>
            <a:endParaRPr sz="1300">
              <a:solidFill>
                <a:schemeClr val="lt1"/>
              </a:solidFill>
              <a:latin typeface="Georgia"/>
              <a:ea typeface="Georgia"/>
              <a:cs typeface="Georgia"/>
              <a:sym typeface="Georgia"/>
            </a:endParaRPr>
          </a:p>
          <a:p>
            <a:pPr marL="457200" lvl="0" indent="0" algn="l" rtl="0">
              <a:spcBef>
                <a:spcPts val="0"/>
              </a:spcBef>
              <a:spcAft>
                <a:spcPts val="0"/>
              </a:spcAft>
              <a:buNone/>
            </a:pPr>
            <a:endParaRPr sz="1300" b="1" u="sng">
              <a:solidFill>
                <a:schemeClr val="lt1"/>
              </a:solidFill>
              <a:latin typeface="Georgia"/>
              <a:ea typeface="Georgia"/>
              <a:cs typeface="Georgia"/>
              <a:sym typeface="Georgia"/>
            </a:endParaRPr>
          </a:p>
        </p:txBody>
      </p:sp>
      <p:pic>
        <p:nvPicPr>
          <p:cNvPr id="156" name="Google Shape;156;p16"/>
          <p:cNvPicPr preferRelativeResize="0"/>
          <p:nvPr/>
        </p:nvPicPr>
        <p:blipFill rotWithShape="1">
          <a:blip r:embed="rId3">
            <a:alphaModFix/>
          </a:blip>
          <a:srcRect l="6361" t="35421" r="65239" b="19161"/>
          <a:stretch/>
        </p:blipFill>
        <p:spPr>
          <a:xfrm>
            <a:off x="5550700" y="3482575"/>
            <a:ext cx="2486026" cy="1567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7"/>
          <p:cNvSpPr txBox="1"/>
          <p:nvPr/>
        </p:nvSpPr>
        <p:spPr>
          <a:xfrm>
            <a:off x="0" y="0"/>
            <a:ext cx="9144000" cy="51435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Font typeface="Georgia"/>
              <a:buChar char="★"/>
            </a:pPr>
            <a:r>
              <a:rPr lang="en-GB" sz="1500" i="1">
                <a:solidFill>
                  <a:schemeClr val="lt1"/>
                </a:solidFill>
                <a:latin typeface="Georgia"/>
                <a:ea typeface="Georgia"/>
                <a:cs typeface="Georgia"/>
                <a:sym typeface="Georgia"/>
              </a:rPr>
              <a:t>L</a:t>
            </a:r>
            <a:r>
              <a:rPr lang="en-GB" i="1">
                <a:solidFill>
                  <a:schemeClr val="lt1"/>
                </a:solidFill>
                <a:latin typeface="Georgia"/>
                <a:ea typeface="Georgia"/>
                <a:cs typeface="Georgia"/>
                <a:sym typeface="Georgia"/>
              </a:rPr>
              <a:t>ocal Vs Accident Level</a:t>
            </a:r>
            <a:endParaRPr i="1">
              <a:solidFill>
                <a:schemeClr val="lt1"/>
              </a:solidFill>
              <a:latin typeface="Georgia"/>
              <a:ea typeface="Georgia"/>
              <a:cs typeface="Georgia"/>
              <a:sym typeface="Georgia"/>
            </a:endParaRPr>
          </a:p>
          <a:p>
            <a:pPr marL="457200" lvl="0" indent="0" algn="l" rtl="0">
              <a:spcBef>
                <a:spcPts val="0"/>
              </a:spcBef>
              <a:spcAft>
                <a:spcPts val="0"/>
              </a:spcAft>
              <a:buNone/>
            </a:pPr>
            <a:r>
              <a:rPr lang="en-GB">
                <a:solidFill>
                  <a:schemeClr val="lt1"/>
                </a:solidFill>
                <a:latin typeface="Georgia"/>
                <a:ea typeface="Georgia"/>
                <a:cs typeface="Georgia"/>
                <a:sym typeface="Georgia"/>
              </a:rPr>
              <a:t>  Accident level I is highest in almost all localities.</a:t>
            </a:r>
            <a:endParaRPr>
              <a:solidFill>
                <a:schemeClr val="lt1"/>
              </a:solidFill>
              <a:latin typeface="Georgia"/>
              <a:ea typeface="Georgia"/>
              <a:cs typeface="Georgia"/>
              <a:sym typeface="Georgia"/>
            </a:endParaRPr>
          </a:p>
          <a:p>
            <a:pPr marL="457200" lvl="0" indent="0" algn="l" rtl="0">
              <a:spcBef>
                <a:spcPts val="0"/>
              </a:spcBef>
              <a:spcAft>
                <a:spcPts val="0"/>
              </a:spcAft>
              <a:buNone/>
            </a:pPr>
            <a:r>
              <a:rPr lang="en-GB">
                <a:solidFill>
                  <a:schemeClr val="lt1"/>
                </a:solidFill>
                <a:latin typeface="Georgia"/>
                <a:ea typeface="Georgia"/>
                <a:cs typeface="Georgia"/>
                <a:sym typeface="Georgia"/>
              </a:rPr>
              <a:t>  Accident level I is highest in Local 3.</a:t>
            </a:r>
            <a:endParaRPr>
              <a:solidFill>
                <a:schemeClr val="lt1"/>
              </a:solidFill>
              <a:latin typeface="Georgia"/>
              <a:ea typeface="Georgia"/>
              <a:cs typeface="Georgia"/>
              <a:sym typeface="Georgia"/>
            </a:endParaRPr>
          </a:p>
          <a:p>
            <a:pPr marL="457200" lvl="0" indent="0" algn="l" rtl="0">
              <a:spcBef>
                <a:spcPts val="0"/>
              </a:spcBef>
              <a:spcAft>
                <a:spcPts val="0"/>
              </a:spcAft>
              <a:buNone/>
            </a:pPr>
            <a:r>
              <a:rPr lang="en-GB">
                <a:solidFill>
                  <a:schemeClr val="lt1"/>
                </a:solidFill>
                <a:latin typeface="Georgia"/>
                <a:ea typeface="Georgia"/>
                <a:cs typeface="Georgia"/>
                <a:sym typeface="Georgia"/>
              </a:rPr>
              <a:t>  Local 9,11 and 12 have less accidents level.</a:t>
            </a:r>
            <a:endParaRPr>
              <a:solidFill>
                <a:schemeClr val="lt1"/>
              </a:solidFill>
              <a:latin typeface="Georgia"/>
              <a:ea typeface="Georgia"/>
              <a:cs typeface="Georgia"/>
              <a:sym typeface="Georgia"/>
            </a:endParaRPr>
          </a:p>
          <a:p>
            <a:pPr marL="457200" lvl="0" indent="0" algn="l" rtl="0">
              <a:spcBef>
                <a:spcPts val="0"/>
              </a:spcBef>
              <a:spcAft>
                <a:spcPts val="0"/>
              </a:spcAft>
              <a:buNone/>
            </a:pPr>
            <a:endParaRPr>
              <a:solidFill>
                <a:schemeClr val="lt1"/>
              </a:solidFill>
              <a:latin typeface="Georgia"/>
              <a:ea typeface="Georgia"/>
              <a:cs typeface="Georgia"/>
              <a:sym typeface="Georgia"/>
            </a:endParaRPr>
          </a:p>
          <a:p>
            <a:pPr marL="457200" lvl="0" indent="0" algn="l" rtl="0">
              <a:spcBef>
                <a:spcPts val="0"/>
              </a:spcBef>
              <a:spcAft>
                <a:spcPts val="0"/>
              </a:spcAft>
              <a:buNone/>
            </a:pPr>
            <a:endParaRPr>
              <a:solidFill>
                <a:schemeClr val="lt1"/>
              </a:solidFill>
              <a:latin typeface="Georgia"/>
              <a:ea typeface="Georgia"/>
              <a:cs typeface="Georgia"/>
              <a:sym typeface="Georgia"/>
            </a:endParaRPr>
          </a:p>
          <a:p>
            <a:pPr marL="457200" lvl="0" indent="0" algn="l" rtl="0">
              <a:spcBef>
                <a:spcPts val="0"/>
              </a:spcBef>
              <a:spcAft>
                <a:spcPts val="0"/>
              </a:spcAft>
              <a:buNone/>
            </a:pPr>
            <a:endParaRPr>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Char char="★"/>
            </a:pPr>
            <a:r>
              <a:rPr lang="en-GB" i="1">
                <a:solidFill>
                  <a:schemeClr val="lt1"/>
                </a:solidFill>
                <a:latin typeface="Lato"/>
                <a:ea typeface="Lato"/>
                <a:cs typeface="Lato"/>
                <a:sym typeface="Lato"/>
              </a:rPr>
              <a:t>I</a:t>
            </a:r>
            <a:r>
              <a:rPr lang="en-GB" i="1">
                <a:solidFill>
                  <a:schemeClr val="lt1"/>
                </a:solidFill>
                <a:latin typeface="Georgia"/>
                <a:ea typeface="Georgia"/>
                <a:cs typeface="Georgia"/>
                <a:sym typeface="Georgia"/>
              </a:rPr>
              <a:t>ndustry Sector Vs Accident Level</a:t>
            </a:r>
            <a:endParaRPr i="1">
              <a:solidFill>
                <a:schemeClr val="lt1"/>
              </a:solidFill>
              <a:latin typeface="Georgia"/>
              <a:ea typeface="Georgia"/>
              <a:cs typeface="Georgia"/>
              <a:sym typeface="Georgia"/>
            </a:endParaRPr>
          </a:p>
          <a:p>
            <a:pPr marL="0" lvl="0" indent="0" algn="l" rtl="0">
              <a:spcBef>
                <a:spcPts val="0"/>
              </a:spcBef>
              <a:spcAft>
                <a:spcPts val="0"/>
              </a:spcAft>
              <a:buNone/>
            </a:pPr>
            <a:r>
              <a:rPr lang="en-GB">
                <a:solidFill>
                  <a:schemeClr val="lt1"/>
                </a:solidFill>
                <a:latin typeface="Georgia"/>
                <a:ea typeface="Georgia"/>
                <a:cs typeface="Georgia"/>
                <a:sym typeface="Georgia"/>
              </a:rPr>
              <a:t>           Accident level I is highest in all industry sector (Mining, Metals and Other).</a:t>
            </a:r>
            <a:endParaRPr>
              <a:solidFill>
                <a:schemeClr val="lt1"/>
              </a:solidFill>
              <a:latin typeface="Georgia"/>
              <a:ea typeface="Georgia"/>
              <a:cs typeface="Georgia"/>
              <a:sym typeface="Georgia"/>
            </a:endParaRPr>
          </a:p>
          <a:p>
            <a:pPr marL="0" lvl="0" indent="0" algn="l" rtl="0">
              <a:spcBef>
                <a:spcPts val="0"/>
              </a:spcBef>
              <a:spcAft>
                <a:spcPts val="0"/>
              </a:spcAft>
              <a:buNone/>
            </a:pPr>
            <a:r>
              <a:rPr lang="en-GB">
                <a:solidFill>
                  <a:schemeClr val="lt1"/>
                </a:solidFill>
                <a:latin typeface="Georgia"/>
                <a:ea typeface="Georgia"/>
                <a:cs typeface="Georgia"/>
                <a:sym typeface="Georgia"/>
              </a:rPr>
              <a:t>           Most accidents happened in Mining industry sector.</a:t>
            </a:r>
            <a:endParaRPr>
              <a:solidFill>
                <a:schemeClr val="lt1"/>
              </a:solidFill>
              <a:latin typeface="Georgia"/>
              <a:ea typeface="Georgia"/>
              <a:cs typeface="Georgia"/>
              <a:sym typeface="Georgia"/>
            </a:endParaRPr>
          </a:p>
          <a:p>
            <a:pPr marL="0" lvl="0" indent="0" algn="l" rtl="0">
              <a:spcBef>
                <a:spcPts val="0"/>
              </a:spcBef>
              <a:spcAft>
                <a:spcPts val="0"/>
              </a:spcAft>
              <a:buNone/>
            </a:pPr>
            <a:r>
              <a:rPr lang="en-GB">
                <a:solidFill>
                  <a:schemeClr val="lt1"/>
                </a:solidFill>
                <a:latin typeface="Georgia"/>
                <a:ea typeface="Georgia"/>
                <a:cs typeface="Georgia"/>
                <a:sym typeface="Georgia"/>
              </a:rPr>
              <a:t>           After Accident Level I ,Level II is Highest among all the Industries. </a:t>
            </a:r>
            <a:endParaRPr>
              <a:solidFill>
                <a:schemeClr val="lt1"/>
              </a:solidFill>
              <a:latin typeface="Georgia"/>
              <a:ea typeface="Georgia"/>
              <a:cs typeface="Georgia"/>
              <a:sym typeface="Georgia"/>
            </a:endParaRPr>
          </a:p>
          <a:p>
            <a:pPr marL="457200" lvl="0" indent="0" algn="l" rtl="0">
              <a:spcBef>
                <a:spcPts val="0"/>
              </a:spcBef>
              <a:spcAft>
                <a:spcPts val="0"/>
              </a:spcAft>
              <a:buNone/>
            </a:pPr>
            <a:r>
              <a:rPr lang="en-GB">
                <a:solidFill>
                  <a:schemeClr val="lt1"/>
                </a:solidFill>
                <a:latin typeface="Georgia"/>
                <a:ea typeface="Georgia"/>
                <a:cs typeface="Georgia"/>
                <a:sym typeface="Georgia"/>
              </a:rPr>
              <a:t> There are very few cases for Accident level 5.</a:t>
            </a:r>
            <a:endParaRPr>
              <a:solidFill>
                <a:schemeClr val="lt1"/>
              </a:solidFill>
              <a:latin typeface="Georgia"/>
              <a:ea typeface="Georgia"/>
              <a:cs typeface="Georgia"/>
              <a:sym typeface="Georgia"/>
            </a:endParaRPr>
          </a:p>
          <a:p>
            <a:pPr marL="457200" lvl="0" indent="0" algn="l" rtl="0">
              <a:spcBef>
                <a:spcPts val="0"/>
              </a:spcBef>
              <a:spcAft>
                <a:spcPts val="0"/>
              </a:spcAft>
              <a:buNone/>
            </a:pPr>
            <a:endParaRPr>
              <a:solidFill>
                <a:schemeClr val="lt1"/>
              </a:solidFill>
              <a:latin typeface="Georgia"/>
              <a:ea typeface="Georgia"/>
              <a:cs typeface="Georgia"/>
              <a:sym typeface="Georgia"/>
            </a:endParaRPr>
          </a:p>
          <a:p>
            <a:pPr marL="457200" lvl="0" indent="0" algn="l" rtl="0">
              <a:spcBef>
                <a:spcPts val="0"/>
              </a:spcBef>
              <a:spcAft>
                <a:spcPts val="0"/>
              </a:spcAft>
              <a:buNone/>
            </a:pPr>
            <a:endParaRPr>
              <a:solidFill>
                <a:schemeClr val="lt1"/>
              </a:solidFill>
              <a:latin typeface="Georgia"/>
              <a:ea typeface="Georgia"/>
              <a:cs typeface="Georgia"/>
              <a:sym typeface="Georgia"/>
            </a:endParaRPr>
          </a:p>
          <a:p>
            <a:pPr marL="457200" lvl="0" indent="0" algn="l" rtl="0">
              <a:spcBef>
                <a:spcPts val="0"/>
              </a:spcBef>
              <a:spcAft>
                <a:spcPts val="0"/>
              </a:spcAft>
              <a:buNone/>
            </a:pPr>
            <a:endParaRPr>
              <a:solidFill>
                <a:schemeClr val="lt1"/>
              </a:solidFill>
              <a:latin typeface="Georgia"/>
              <a:ea typeface="Georgia"/>
              <a:cs typeface="Georgia"/>
              <a:sym typeface="Georgia"/>
            </a:endParaRPr>
          </a:p>
          <a:p>
            <a:pPr marL="457200" lvl="0" indent="-317500" algn="l" rtl="0">
              <a:spcBef>
                <a:spcPts val="0"/>
              </a:spcBef>
              <a:spcAft>
                <a:spcPts val="0"/>
              </a:spcAft>
              <a:buClr>
                <a:schemeClr val="lt1"/>
              </a:buClr>
              <a:buSzPts val="1400"/>
              <a:buFont typeface="Georgia"/>
              <a:buChar char="★"/>
            </a:pPr>
            <a:r>
              <a:rPr lang="en-GB" i="1">
                <a:solidFill>
                  <a:schemeClr val="lt1"/>
                </a:solidFill>
                <a:latin typeface="Georgia"/>
                <a:ea typeface="Georgia"/>
                <a:cs typeface="Georgia"/>
                <a:sym typeface="Georgia"/>
              </a:rPr>
              <a:t>Gender Vs Accident Level</a:t>
            </a:r>
            <a:endParaRPr i="1">
              <a:solidFill>
                <a:schemeClr val="lt1"/>
              </a:solidFill>
              <a:latin typeface="Georgia"/>
              <a:ea typeface="Georgia"/>
              <a:cs typeface="Georgia"/>
              <a:sym typeface="Georgia"/>
            </a:endParaRPr>
          </a:p>
          <a:p>
            <a:pPr marL="457200" lvl="0" indent="0" algn="l" rtl="0">
              <a:spcBef>
                <a:spcPts val="0"/>
              </a:spcBef>
              <a:spcAft>
                <a:spcPts val="0"/>
              </a:spcAft>
              <a:buNone/>
            </a:pPr>
            <a:r>
              <a:rPr lang="en-GB">
                <a:solidFill>
                  <a:schemeClr val="lt1"/>
                </a:solidFill>
                <a:latin typeface="Georgia"/>
                <a:ea typeface="Georgia"/>
                <a:cs typeface="Georgia"/>
                <a:sym typeface="Georgia"/>
              </a:rPr>
              <a:t> Accident level I is highest among the Gender.</a:t>
            </a:r>
            <a:endParaRPr>
              <a:solidFill>
                <a:schemeClr val="lt1"/>
              </a:solidFill>
              <a:latin typeface="Georgia"/>
              <a:ea typeface="Georgia"/>
              <a:cs typeface="Georgia"/>
              <a:sym typeface="Georgia"/>
            </a:endParaRPr>
          </a:p>
          <a:p>
            <a:pPr marL="457200" lvl="0" indent="0" algn="l" rtl="0">
              <a:spcBef>
                <a:spcPts val="0"/>
              </a:spcBef>
              <a:spcAft>
                <a:spcPts val="0"/>
              </a:spcAft>
              <a:buNone/>
            </a:pPr>
            <a:r>
              <a:rPr lang="en-GB">
                <a:solidFill>
                  <a:schemeClr val="lt1"/>
                </a:solidFill>
                <a:latin typeface="Georgia"/>
                <a:ea typeface="Georgia"/>
                <a:cs typeface="Georgia"/>
                <a:sym typeface="Georgia"/>
              </a:rPr>
              <a:t> Most accidents happened with male ones.</a:t>
            </a:r>
            <a:endParaRPr>
              <a:solidFill>
                <a:schemeClr val="lt1"/>
              </a:solidFill>
              <a:latin typeface="Georgia"/>
              <a:ea typeface="Georgia"/>
              <a:cs typeface="Georgia"/>
              <a:sym typeface="Georgia"/>
            </a:endParaRPr>
          </a:p>
          <a:p>
            <a:pPr marL="457200" lvl="0" indent="0" algn="l" rtl="0">
              <a:spcBef>
                <a:spcPts val="0"/>
              </a:spcBef>
              <a:spcAft>
                <a:spcPts val="0"/>
              </a:spcAft>
              <a:buNone/>
            </a:pPr>
            <a:r>
              <a:rPr lang="en-GB">
                <a:solidFill>
                  <a:schemeClr val="lt1"/>
                </a:solidFill>
                <a:latin typeface="Georgia"/>
                <a:ea typeface="Georgia"/>
                <a:cs typeface="Georgia"/>
                <a:sym typeface="Georgia"/>
              </a:rPr>
              <a:t>  There are very few cases With Females.</a:t>
            </a:r>
            <a:endParaRPr>
              <a:solidFill>
                <a:schemeClr val="lt1"/>
              </a:solidFill>
              <a:latin typeface="Georgia"/>
              <a:ea typeface="Georgia"/>
              <a:cs typeface="Georgia"/>
              <a:sym typeface="Georgia"/>
            </a:endParaRPr>
          </a:p>
          <a:p>
            <a:pPr marL="0" lvl="0" indent="0" algn="l" rtl="0">
              <a:spcBef>
                <a:spcPts val="0"/>
              </a:spcBef>
              <a:spcAft>
                <a:spcPts val="0"/>
              </a:spcAft>
              <a:buNone/>
            </a:pPr>
            <a:endParaRPr>
              <a:solidFill>
                <a:schemeClr val="lt1"/>
              </a:solidFill>
              <a:latin typeface="Lato"/>
              <a:ea typeface="Lato"/>
              <a:cs typeface="Lato"/>
              <a:sym typeface="Lato"/>
            </a:endParaRPr>
          </a:p>
          <a:p>
            <a:pPr marL="0" lvl="0" indent="0" algn="l" rtl="0">
              <a:spcBef>
                <a:spcPts val="0"/>
              </a:spcBef>
              <a:spcAft>
                <a:spcPts val="0"/>
              </a:spcAft>
              <a:buNone/>
            </a:pPr>
            <a:endParaRPr>
              <a:solidFill>
                <a:schemeClr val="lt1"/>
              </a:solidFill>
              <a:latin typeface="Lato"/>
              <a:ea typeface="Lato"/>
              <a:cs typeface="Lato"/>
              <a:sym typeface="Lato"/>
            </a:endParaRPr>
          </a:p>
        </p:txBody>
      </p:sp>
      <p:pic>
        <p:nvPicPr>
          <p:cNvPr id="162" name="Google Shape;162;p17"/>
          <p:cNvPicPr preferRelativeResize="0"/>
          <p:nvPr/>
        </p:nvPicPr>
        <p:blipFill rotWithShape="1">
          <a:blip r:embed="rId3">
            <a:alphaModFix/>
          </a:blip>
          <a:srcRect l="36911" t="35419" r="35080" b="18953"/>
          <a:stretch/>
        </p:blipFill>
        <p:spPr>
          <a:xfrm>
            <a:off x="6379375" y="85725"/>
            <a:ext cx="2385998" cy="1457325"/>
          </a:xfrm>
          <a:prstGeom prst="rect">
            <a:avLst/>
          </a:prstGeom>
          <a:noFill/>
          <a:ln>
            <a:noFill/>
          </a:ln>
        </p:spPr>
      </p:pic>
      <p:pic>
        <p:nvPicPr>
          <p:cNvPr id="163" name="Google Shape;163;p17"/>
          <p:cNvPicPr preferRelativeResize="0"/>
          <p:nvPr/>
        </p:nvPicPr>
        <p:blipFill rotWithShape="1">
          <a:blip r:embed="rId4">
            <a:alphaModFix/>
          </a:blip>
          <a:srcRect l="6679" t="33124" r="65312" b="22082"/>
          <a:stretch/>
        </p:blipFill>
        <p:spPr>
          <a:xfrm>
            <a:off x="6522625" y="1703800"/>
            <a:ext cx="2242752" cy="1575175"/>
          </a:xfrm>
          <a:prstGeom prst="rect">
            <a:avLst/>
          </a:prstGeom>
          <a:noFill/>
          <a:ln>
            <a:noFill/>
          </a:ln>
        </p:spPr>
      </p:pic>
      <p:pic>
        <p:nvPicPr>
          <p:cNvPr id="164" name="Google Shape;164;p17"/>
          <p:cNvPicPr preferRelativeResize="0"/>
          <p:nvPr/>
        </p:nvPicPr>
        <p:blipFill rotWithShape="1">
          <a:blip r:embed="rId4">
            <a:alphaModFix/>
          </a:blip>
          <a:srcRect l="36680" t="33124" r="35195" b="21874"/>
          <a:stretch/>
        </p:blipFill>
        <p:spPr>
          <a:xfrm>
            <a:off x="6215050" y="3439725"/>
            <a:ext cx="2550326" cy="1575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8"/>
          <p:cNvSpPr txBox="1"/>
          <p:nvPr/>
        </p:nvSpPr>
        <p:spPr>
          <a:xfrm>
            <a:off x="93175" y="158400"/>
            <a:ext cx="8935800" cy="48171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GB" sz="2100" u="sng">
                <a:solidFill>
                  <a:schemeClr val="lt1"/>
                </a:solidFill>
                <a:latin typeface="Georgia"/>
                <a:ea typeface="Georgia"/>
                <a:cs typeface="Georgia"/>
                <a:sym typeface="Georgia"/>
              </a:rPr>
              <a:t>DATA PRE- PROCESSING </a:t>
            </a:r>
            <a:endParaRPr sz="2100" u="sng">
              <a:solidFill>
                <a:schemeClr val="lt1"/>
              </a:solidFill>
              <a:latin typeface="Georgia"/>
              <a:ea typeface="Georgia"/>
              <a:cs typeface="Georgia"/>
              <a:sym typeface="Georgia"/>
            </a:endParaRPr>
          </a:p>
          <a:p>
            <a:pPr marL="457200" lvl="0" indent="0" algn="l" rtl="0">
              <a:spcBef>
                <a:spcPts val="0"/>
              </a:spcBef>
              <a:spcAft>
                <a:spcPts val="0"/>
              </a:spcAft>
              <a:buNone/>
            </a:pPr>
            <a:endParaRPr sz="1500" u="sng">
              <a:solidFill>
                <a:schemeClr val="lt1"/>
              </a:solidFill>
              <a:latin typeface="Georgia"/>
              <a:ea typeface="Georgia"/>
              <a:cs typeface="Georgia"/>
              <a:sym typeface="Georgia"/>
            </a:endParaRPr>
          </a:p>
          <a:p>
            <a:pPr marL="457200" lvl="0" indent="0" algn="l" rtl="0">
              <a:spcBef>
                <a:spcPts val="0"/>
              </a:spcBef>
              <a:spcAft>
                <a:spcPts val="0"/>
              </a:spcAft>
              <a:buNone/>
            </a:pPr>
            <a:endParaRPr sz="1500" u="sng">
              <a:solidFill>
                <a:schemeClr val="lt1"/>
              </a:solidFill>
              <a:latin typeface="Georgia"/>
              <a:ea typeface="Georgia"/>
              <a:cs typeface="Georgia"/>
              <a:sym typeface="Georgia"/>
            </a:endParaRPr>
          </a:p>
          <a:p>
            <a:pPr marL="457200" lvl="0" indent="-317500" algn="l" rtl="0">
              <a:spcBef>
                <a:spcPts val="0"/>
              </a:spcBef>
              <a:spcAft>
                <a:spcPts val="0"/>
              </a:spcAft>
              <a:buClr>
                <a:schemeClr val="lt1"/>
              </a:buClr>
              <a:buSzPts val="1400"/>
              <a:buFont typeface="Georgia"/>
              <a:buChar char="★"/>
            </a:pPr>
            <a:r>
              <a:rPr lang="en-GB" sz="1500" u="sng">
                <a:solidFill>
                  <a:schemeClr val="lt1"/>
                </a:solidFill>
                <a:latin typeface="Georgia"/>
                <a:ea typeface="Georgia"/>
                <a:cs typeface="Georgia"/>
                <a:sym typeface="Georgia"/>
              </a:rPr>
              <a:t>Lower Case </a:t>
            </a:r>
            <a:r>
              <a:rPr lang="en-GB">
                <a:solidFill>
                  <a:schemeClr val="lt1"/>
                </a:solidFill>
                <a:latin typeface="Georgia"/>
                <a:ea typeface="Georgia"/>
                <a:cs typeface="Georgia"/>
                <a:sym typeface="Georgia"/>
              </a:rPr>
              <a:t>: : Converting a word to lowercase. THe scaling of words will get easy. Its is pre processing technique </a:t>
            </a:r>
            <a:endParaRPr>
              <a:solidFill>
                <a:schemeClr val="lt1"/>
              </a:solidFill>
              <a:latin typeface="Georgia"/>
              <a:ea typeface="Georgia"/>
              <a:cs typeface="Georgia"/>
              <a:sym typeface="Georgia"/>
            </a:endParaRPr>
          </a:p>
          <a:p>
            <a:pPr marL="457200" lvl="0" indent="0" algn="l" rtl="0">
              <a:spcBef>
                <a:spcPts val="0"/>
              </a:spcBef>
              <a:spcAft>
                <a:spcPts val="0"/>
              </a:spcAft>
              <a:buNone/>
            </a:pPr>
            <a:endParaRPr>
              <a:solidFill>
                <a:schemeClr val="lt1"/>
              </a:solidFill>
              <a:latin typeface="Georgia"/>
              <a:ea typeface="Georgia"/>
              <a:cs typeface="Georgia"/>
              <a:sym typeface="Georgia"/>
            </a:endParaRPr>
          </a:p>
          <a:p>
            <a:pPr marL="457200" lvl="0" indent="-323850" algn="l" rtl="0">
              <a:spcBef>
                <a:spcPts val="0"/>
              </a:spcBef>
              <a:spcAft>
                <a:spcPts val="0"/>
              </a:spcAft>
              <a:buClr>
                <a:schemeClr val="lt1"/>
              </a:buClr>
              <a:buSzPts val="1500"/>
              <a:buFont typeface="Georgia"/>
              <a:buChar char="★"/>
            </a:pPr>
            <a:r>
              <a:rPr lang="en-GB" sz="1500" u="sng">
                <a:solidFill>
                  <a:schemeClr val="lt1"/>
                </a:solidFill>
                <a:latin typeface="Georgia"/>
                <a:ea typeface="Georgia"/>
                <a:cs typeface="Georgia"/>
                <a:sym typeface="Georgia"/>
              </a:rPr>
              <a:t>Remove Punctuation: </a:t>
            </a:r>
            <a:r>
              <a:rPr lang="en-GB">
                <a:solidFill>
                  <a:schemeClr val="lt1"/>
                </a:solidFill>
                <a:latin typeface="Georgia"/>
                <a:ea typeface="Georgia"/>
                <a:cs typeface="Georgia"/>
                <a:sym typeface="Georgia"/>
              </a:rPr>
              <a:t>An important NLP preprocessing step is punctuation marks removal, this marks - used to divide text into sentences, paragraphs and phrases - affects the results of any text processing approach, especially what depends on the occurrence frequencies of words and phrases, since the punctuation marks are used frequently .</a:t>
            </a:r>
            <a:endParaRPr>
              <a:solidFill>
                <a:schemeClr val="lt1"/>
              </a:solidFill>
              <a:latin typeface="Georgia"/>
              <a:ea typeface="Georgia"/>
              <a:cs typeface="Georgia"/>
              <a:sym typeface="Georgia"/>
            </a:endParaRPr>
          </a:p>
          <a:p>
            <a:pPr marL="457200" lvl="0" indent="0" algn="l" rtl="0">
              <a:spcBef>
                <a:spcPts val="0"/>
              </a:spcBef>
              <a:spcAft>
                <a:spcPts val="0"/>
              </a:spcAft>
              <a:buNone/>
            </a:pPr>
            <a:endParaRPr>
              <a:solidFill>
                <a:schemeClr val="lt1"/>
              </a:solidFill>
              <a:latin typeface="Georgia"/>
              <a:ea typeface="Georgia"/>
              <a:cs typeface="Georgia"/>
              <a:sym typeface="Georgia"/>
            </a:endParaRPr>
          </a:p>
          <a:p>
            <a:pPr marL="457200" lvl="0" indent="-323850" algn="l" rtl="0">
              <a:spcBef>
                <a:spcPts val="0"/>
              </a:spcBef>
              <a:spcAft>
                <a:spcPts val="0"/>
              </a:spcAft>
              <a:buClr>
                <a:schemeClr val="lt1"/>
              </a:buClr>
              <a:buSzPts val="1500"/>
              <a:buFont typeface="Georgia"/>
              <a:buChar char="★"/>
            </a:pPr>
            <a:r>
              <a:rPr lang="en-GB" sz="1500" u="sng">
                <a:solidFill>
                  <a:schemeClr val="lt1"/>
                </a:solidFill>
                <a:latin typeface="Georgia"/>
                <a:ea typeface="Georgia"/>
                <a:cs typeface="Georgia"/>
                <a:sym typeface="Georgia"/>
              </a:rPr>
              <a:t>Remove Stopwords  : </a:t>
            </a:r>
            <a:r>
              <a:rPr lang="en-GB">
                <a:solidFill>
                  <a:schemeClr val="lt1"/>
                </a:solidFill>
                <a:latin typeface="Georgia"/>
                <a:ea typeface="Georgia"/>
                <a:cs typeface="Georgia"/>
                <a:sym typeface="Georgia"/>
              </a:rPr>
              <a:t>The words which are generally filtered out before processing a natural language are called stop words. These are actually the most common words in any language (like articles, prepositions, pronouns, conjunctions, etc) and does not add much information to the text.</a:t>
            </a:r>
            <a:endParaRPr>
              <a:solidFill>
                <a:schemeClr val="lt1"/>
              </a:solidFill>
              <a:latin typeface="Georgia"/>
              <a:ea typeface="Georgia"/>
              <a:cs typeface="Georgia"/>
              <a:sym typeface="Georgia"/>
            </a:endParaRPr>
          </a:p>
          <a:p>
            <a:pPr marL="457200" lvl="0" indent="0" algn="l" rtl="0">
              <a:spcBef>
                <a:spcPts val="0"/>
              </a:spcBef>
              <a:spcAft>
                <a:spcPts val="0"/>
              </a:spcAft>
              <a:buNone/>
            </a:pPr>
            <a:endParaRPr>
              <a:solidFill>
                <a:schemeClr val="lt1"/>
              </a:solidFill>
              <a:latin typeface="Georgia"/>
              <a:ea typeface="Georgia"/>
              <a:cs typeface="Georgia"/>
              <a:sym typeface="Georgi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9"/>
          <p:cNvSpPr txBox="1"/>
          <p:nvPr/>
        </p:nvSpPr>
        <p:spPr>
          <a:xfrm>
            <a:off x="139300" y="203600"/>
            <a:ext cx="8797500" cy="48327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sz="1500" u="sng">
              <a:solidFill>
                <a:schemeClr val="lt1"/>
              </a:solidFill>
              <a:latin typeface="Georgia"/>
              <a:ea typeface="Georgia"/>
              <a:cs typeface="Georgia"/>
              <a:sym typeface="Georgia"/>
            </a:endParaRPr>
          </a:p>
          <a:p>
            <a:pPr marL="457200" lvl="0" indent="0" algn="l" rtl="0">
              <a:spcBef>
                <a:spcPts val="0"/>
              </a:spcBef>
              <a:spcAft>
                <a:spcPts val="0"/>
              </a:spcAft>
              <a:buNone/>
            </a:pPr>
            <a:endParaRPr sz="1500" u="sng">
              <a:solidFill>
                <a:schemeClr val="lt1"/>
              </a:solidFill>
              <a:latin typeface="Georgia"/>
              <a:ea typeface="Georgia"/>
              <a:cs typeface="Georgia"/>
              <a:sym typeface="Georgia"/>
            </a:endParaRPr>
          </a:p>
          <a:p>
            <a:pPr marL="457200" lvl="0" indent="-317500" algn="l" rtl="0">
              <a:spcBef>
                <a:spcPts val="0"/>
              </a:spcBef>
              <a:spcAft>
                <a:spcPts val="0"/>
              </a:spcAft>
              <a:buClr>
                <a:schemeClr val="lt1"/>
              </a:buClr>
              <a:buSzPts val="1400"/>
              <a:buFont typeface="Georgia"/>
              <a:buChar char="★"/>
            </a:pPr>
            <a:r>
              <a:rPr lang="en-GB" sz="1500" u="sng">
                <a:solidFill>
                  <a:schemeClr val="lt1"/>
                </a:solidFill>
                <a:latin typeface="Georgia"/>
                <a:ea typeface="Georgia"/>
                <a:cs typeface="Georgia"/>
                <a:sym typeface="Georgia"/>
              </a:rPr>
              <a:t>Lemmatization</a:t>
            </a:r>
            <a:r>
              <a:rPr lang="en-GB">
                <a:solidFill>
                  <a:schemeClr val="lt1"/>
                </a:solidFill>
                <a:latin typeface="Georgia"/>
                <a:ea typeface="Georgia"/>
                <a:cs typeface="Georgia"/>
                <a:sym typeface="Georgia"/>
              </a:rPr>
              <a:t>: Lemmatization is a text normalization technique . Essentially, lemmatization is a technique that switches any kind of a word to its base root mode.</a:t>
            </a:r>
            <a:endParaRPr>
              <a:solidFill>
                <a:schemeClr val="lt1"/>
              </a:solidFill>
              <a:latin typeface="Georgia"/>
              <a:ea typeface="Georgia"/>
              <a:cs typeface="Georgia"/>
              <a:sym typeface="Georgia"/>
            </a:endParaRPr>
          </a:p>
          <a:p>
            <a:pPr marL="457200" lvl="0" indent="0" algn="l" rtl="0">
              <a:spcBef>
                <a:spcPts val="0"/>
              </a:spcBef>
              <a:spcAft>
                <a:spcPts val="0"/>
              </a:spcAft>
              <a:buNone/>
            </a:pPr>
            <a:endParaRPr>
              <a:solidFill>
                <a:schemeClr val="lt1"/>
              </a:solidFill>
              <a:latin typeface="Georgia"/>
              <a:ea typeface="Georgia"/>
              <a:cs typeface="Georgia"/>
              <a:sym typeface="Georgia"/>
            </a:endParaRPr>
          </a:p>
          <a:p>
            <a:pPr marL="457200" lvl="0" indent="0" algn="l" rtl="0">
              <a:spcBef>
                <a:spcPts val="0"/>
              </a:spcBef>
              <a:spcAft>
                <a:spcPts val="0"/>
              </a:spcAft>
              <a:buNone/>
            </a:pPr>
            <a:endParaRPr>
              <a:solidFill>
                <a:schemeClr val="lt1"/>
              </a:solidFill>
              <a:latin typeface="Georgia"/>
              <a:ea typeface="Georgia"/>
              <a:cs typeface="Georgia"/>
              <a:sym typeface="Georgia"/>
            </a:endParaRPr>
          </a:p>
          <a:p>
            <a:pPr marL="457200" lvl="0" indent="-323850" algn="l" rtl="0">
              <a:spcBef>
                <a:spcPts val="0"/>
              </a:spcBef>
              <a:spcAft>
                <a:spcPts val="0"/>
              </a:spcAft>
              <a:buClr>
                <a:schemeClr val="lt1"/>
              </a:buClr>
              <a:buSzPts val="1500"/>
              <a:buFont typeface="Georgia"/>
              <a:buChar char="★"/>
            </a:pPr>
            <a:r>
              <a:rPr lang="en-GB" sz="1500" u="sng">
                <a:solidFill>
                  <a:schemeClr val="lt1"/>
                </a:solidFill>
                <a:latin typeface="Georgia"/>
                <a:ea typeface="Georgia"/>
                <a:cs typeface="Georgia"/>
                <a:sym typeface="Georgia"/>
              </a:rPr>
              <a:t>Remove Extra Spaces : </a:t>
            </a:r>
            <a:r>
              <a:rPr lang="en-GB">
                <a:solidFill>
                  <a:schemeClr val="lt1"/>
                </a:solidFill>
                <a:latin typeface="Georgia"/>
                <a:ea typeface="Georgia"/>
                <a:cs typeface="Georgia"/>
                <a:sym typeface="Georgia"/>
              </a:rPr>
              <a:t>Well, removing the extra space is good as it doesn’t store extra memory and even we can see the data clearly.</a:t>
            </a:r>
            <a:endParaRPr>
              <a:solidFill>
                <a:schemeClr val="lt1"/>
              </a:solidFill>
              <a:latin typeface="Georgia"/>
              <a:ea typeface="Georgia"/>
              <a:cs typeface="Georgia"/>
              <a:sym typeface="Georgia"/>
            </a:endParaRPr>
          </a:p>
          <a:p>
            <a:pPr marL="457200" lvl="0" indent="0" algn="l" rtl="0">
              <a:spcBef>
                <a:spcPts val="0"/>
              </a:spcBef>
              <a:spcAft>
                <a:spcPts val="0"/>
              </a:spcAft>
              <a:buNone/>
            </a:pPr>
            <a:endParaRPr>
              <a:solidFill>
                <a:schemeClr val="lt1"/>
              </a:solidFill>
              <a:latin typeface="Georgia"/>
              <a:ea typeface="Georgia"/>
              <a:cs typeface="Georgia"/>
              <a:sym typeface="Georgia"/>
            </a:endParaRPr>
          </a:p>
          <a:p>
            <a:pPr marL="457200" lvl="0" indent="0" algn="l" rtl="0">
              <a:spcBef>
                <a:spcPts val="0"/>
              </a:spcBef>
              <a:spcAft>
                <a:spcPts val="0"/>
              </a:spcAft>
              <a:buNone/>
            </a:pPr>
            <a:endParaRPr>
              <a:solidFill>
                <a:schemeClr val="lt1"/>
              </a:solidFill>
              <a:latin typeface="Georgia"/>
              <a:ea typeface="Georgia"/>
              <a:cs typeface="Georgia"/>
              <a:sym typeface="Georgia"/>
            </a:endParaRPr>
          </a:p>
          <a:p>
            <a:pPr marL="457200" lvl="0" indent="-323850" algn="l" rtl="0">
              <a:spcBef>
                <a:spcPts val="0"/>
              </a:spcBef>
              <a:spcAft>
                <a:spcPts val="0"/>
              </a:spcAft>
              <a:buClr>
                <a:schemeClr val="lt1"/>
              </a:buClr>
              <a:buSzPts val="1500"/>
              <a:buFont typeface="Georgia"/>
              <a:buChar char="★"/>
            </a:pPr>
            <a:r>
              <a:rPr lang="en-GB" sz="1500" u="sng">
                <a:solidFill>
                  <a:schemeClr val="lt1"/>
                </a:solidFill>
                <a:latin typeface="Georgia"/>
                <a:ea typeface="Georgia"/>
                <a:cs typeface="Georgia"/>
                <a:sym typeface="Georgia"/>
              </a:rPr>
              <a:t>Tokenization and keeping alphabets : </a:t>
            </a:r>
            <a:r>
              <a:rPr lang="en-GB">
                <a:solidFill>
                  <a:schemeClr val="lt1"/>
                </a:solidFill>
                <a:latin typeface="Georgia"/>
                <a:ea typeface="Georgia"/>
                <a:cs typeface="Georgia"/>
                <a:sym typeface="Georgia"/>
              </a:rPr>
              <a:t>Tokenization is the process of tokenizing or splitting a string, text into a list of tokens. One can think of token as parts like a word is a token in a sentence, and a sentence is a token in a paragraph.</a:t>
            </a:r>
            <a:endParaRPr>
              <a:solidFill>
                <a:schemeClr val="lt1"/>
              </a:solidFill>
              <a:latin typeface="Georgia"/>
              <a:ea typeface="Georgia"/>
              <a:cs typeface="Georgia"/>
              <a:sym typeface="Georgia"/>
            </a:endParaRPr>
          </a:p>
          <a:p>
            <a:pPr marL="457200" lvl="0" indent="0" algn="l" rtl="0">
              <a:spcBef>
                <a:spcPts val="0"/>
              </a:spcBef>
              <a:spcAft>
                <a:spcPts val="0"/>
              </a:spcAft>
              <a:buNone/>
            </a:pPr>
            <a:endParaRPr>
              <a:solidFill>
                <a:schemeClr val="lt1"/>
              </a:solidFill>
              <a:latin typeface="Georgia"/>
              <a:ea typeface="Georgia"/>
              <a:cs typeface="Georgia"/>
              <a:sym typeface="Georgia"/>
            </a:endParaRPr>
          </a:p>
          <a:p>
            <a:pPr marL="457200" lvl="0" indent="0" algn="l" rtl="0">
              <a:spcBef>
                <a:spcPts val="0"/>
              </a:spcBef>
              <a:spcAft>
                <a:spcPts val="0"/>
              </a:spcAft>
              <a:buNone/>
            </a:pPr>
            <a:endParaRPr>
              <a:solidFill>
                <a:schemeClr val="lt1"/>
              </a:solidFill>
              <a:latin typeface="Georgia"/>
              <a:ea typeface="Georgia"/>
              <a:cs typeface="Georgia"/>
              <a:sym typeface="Georgia"/>
            </a:endParaRPr>
          </a:p>
          <a:p>
            <a:pPr marL="457200" lvl="0" indent="-323850" algn="l" rtl="0">
              <a:spcBef>
                <a:spcPts val="0"/>
              </a:spcBef>
              <a:spcAft>
                <a:spcPts val="0"/>
              </a:spcAft>
              <a:buClr>
                <a:schemeClr val="lt1"/>
              </a:buClr>
              <a:buSzPts val="1500"/>
              <a:buFont typeface="Georgia"/>
              <a:buChar char="★"/>
            </a:pPr>
            <a:r>
              <a:rPr lang="en-GB" sz="1500" u="sng">
                <a:solidFill>
                  <a:schemeClr val="lt1"/>
                </a:solidFill>
                <a:latin typeface="Georgia"/>
                <a:ea typeface="Georgia"/>
                <a:cs typeface="Georgia"/>
                <a:sym typeface="Georgia"/>
              </a:rPr>
              <a:t>Word CLoud: </a:t>
            </a:r>
            <a:r>
              <a:rPr lang="en-GB">
                <a:solidFill>
                  <a:schemeClr val="lt1"/>
                </a:solidFill>
                <a:latin typeface="Georgia"/>
                <a:ea typeface="Georgia"/>
                <a:cs typeface="Georgia"/>
                <a:sym typeface="Georgia"/>
              </a:rPr>
              <a:t> There are many body-related, employee related, movement-related, equipment-related and accident-related words.</a:t>
            </a:r>
            <a:endParaRPr>
              <a:solidFill>
                <a:schemeClr val="lt1"/>
              </a:solidFill>
              <a:latin typeface="Georgia"/>
              <a:ea typeface="Georgia"/>
              <a:cs typeface="Georgia"/>
              <a:sym typeface="Georgia"/>
            </a:endParaRPr>
          </a:p>
          <a:p>
            <a:pPr marL="457200" lvl="0" indent="0" algn="l" rtl="0">
              <a:spcBef>
                <a:spcPts val="0"/>
              </a:spcBef>
              <a:spcAft>
                <a:spcPts val="0"/>
              </a:spcAft>
              <a:buNone/>
            </a:pPr>
            <a:endParaRPr>
              <a:solidFill>
                <a:schemeClr val="lt1"/>
              </a:solidFill>
              <a:latin typeface="Georgia"/>
              <a:ea typeface="Georgia"/>
              <a:cs typeface="Georgia"/>
              <a:sym typeface="Georgia"/>
            </a:endParaRPr>
          </a:p>
          <a:p>
            <a:pPr marL="0" lvl="0" indent="0" algn="l" rtl="0">
              <a:spcBef>
                <a:spcPts val="0"/>
              </a:spcBef>
              <a:spcAft>
                <a:spcPts val="0"/>
              </a:spcAft>
              <a:buNone/>
            </a:pPr>
            <a:endParaRPr>
              <a:solidFill>
                <a:schemeClr val="lt1"/>
              </a:solidFill>
              <a:latin typeface="Georgia"/>
              <a:ea typeface="Georgia"/>
              <a:cs typeface="Georgia"/>
              <a:sym typeface="Georgia"/>
            </a:endParaRPr>
          </a:p>
          <a:p>
            <a:pPr marL="457200" lvl="0" indent="0" algn="l" rtl="0">
              <a:spcBef>
                <a:spcPts val="0"/>
              </a:spcBef>
              <a:spcAft>
                <a:spcPts val="0"/>
              </a:spcAft>
              <a:buNone/>
            </a:pPr>
            <a:endParaRPr>
              <a:solidFill>
                <a:schemeClr val="lt1"/>
              </a:solidFill>
              <a:latin typeface="Georgia"/>
              <a:ea typeface="Georgia"/>
              <a:cs typeface="Georgia"/>
              <a:sym typeface="Georgi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0"/>
          <p:cNvSpPr txBox="1"/>
          <p:nvPr/>
        </p:nvSpPr>
        <p:spPr>
          <a:xfrm>
            <a:off x="145775" y="208250"/>
            <a:ext cx="8881500" cy="48519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lt1"/>
              </a:buClr>
              <a:buSzPts val="1500"/>
              <a:buFont typeface="Georgia"/>
              <a:buChar char="★"/>
            </a:pPr>
            <a:r>
              <a:rPr lang="en-GB" sz="1800" u="sng">
                <a:solidFill>
                  <a:schemeClr val="lt1"/>
                </a:solidFill>
                <a:latin typeface="Georgia"/>
                <a:ea typeface="Georgia"/>
                <a:cs typeface="Georgia"/>
                <a:sym typeface="Georgia"/>
              </a:rPr>
              <a:t>Word CLoud</a:t>
            </a:r>
            <a:r>
              <a:rPr lang="en-GB" sz="1500" u="sng">
                <a:solidFill>
                  <a:schemeClr val="lt1"/>
                </a:solidFill>
                <a:latin typeface="Georgia"/>
                <a:ea typeface="Georgia"/>
                <a:cs typeface="Georgia"/>
                <a:sym typeface="Georgia"/>
              </a:rPr>
              <a:t>:  </a:t>
            </a:r>
            <a:r>
              <a:rPr lang="en-GB" sz="1500">
                <a:solidFill>
                  <a:schemeClr val="lt1"/>
                </a:solidFill>
                <a:latin typeface="Georgia"/>
                <a:ea typeface="Georgia"/>
                <a:cs typeface="Georgia"/>
                <a:sym typeface="Georgia"/>
              </a:rPr>
              <a:t>This is the word Cloud for different Accidental Level.</a:t>
            </a:r>
            <a:endParaRPr sz="1500">
              <a:solidFill>
                <a:schemeClr val="lt1"/>
              </a:solidFill>
              <a:latin typeface="Georgia"/>
              <a:ea typeface="Georgia"/>
              <a:cs typeface="Georgia"/>
              <a:sym typeface="Georgia"/>
            </a:endParaRPr>
          </a:p>
          <a:p>
            <a:pPr marL="457200" lvl="0" indent="0" algn="l" rtl="0">
              <a:spcBef>
                <a:spcPts val="0"/>
              </a:spcBef>
              <a:spcAft>
                <a:spcPts val="0"/>
              </a:spcAft>
              <a:buNone/>
            </a:pPr>
            <a:endParaRPr sz="1500">
              <a:solidFill>
                <a:schemeClr val="lt1"/>
              </a:solidFill>
              <a:latin typeface="Georgia"/>
              <a:ea typeface="Georgia"/>
              <a:cs typeface="Georgia"/>
              <a:sym typeface="Georgia"/>
            </a:endParaRPr>
          </a:p>
          <a:p>
            <a:pPr marL="457200" lvl="0" indent="0" algn="l" rtl="0">
              <a:spcBef>
                <a:spcPts val="0"/>
              </a:spcBef>
              <a:spcAft>
                <a:spcPts val="0"/>
              </a:spcAft>
              <a:buNone/>
            </a:pPr>
            <a:r>
              <a:rPr lang="en-GB" sz="1500">
                <a:solidFill>
                  <a:schemeClr val="lt1"/>
                </a:solidFill>
                <a:latin typeface="Georgia"/>
                <a:ea typeface="Georgia"/>
                <a:cs typeface="Georgia"/>
                <a:sym typeface="Georgia"/>
              </a:rPr>
              <a:t>ACCIDENT LEVEL - 1                                                                        ACCIDENT LEVEL - 2</a:t>
            </a:r>
            <a:endParaRPr sz="1500">
              <a:solidFill>
                <a:schemeClr val="lt1"/>
              </a:solidFill>
              <a:latin typeface="Georgia"/>
              <a:ea typeface="Georgia"/>
              <a:cs typeface="Georgia"/>
              <a:sym typeface="Georgia"/>
            </a:endParaRPr>
          </a:p>
          <a:p>
            <a:pPr marL="457200" lvl="0" indent="0" algn="l" rtl="0">
              <a:spcBef>
                <a:spcPts val="0"/>
              </a:spcBef>
              <a:spcAft>
                <a:spcPts val="0"/>
              </a:spcAft>
              <a:buNone/>
            </a:pPr>
            <a:endParaRPr sz="1500">
              <a:solidFill>
                <a:schemeClr val="lt1"/>
              </a:solidFill>
              <a:latin typeface="Georgia"/>
              <a:ea typeface="Georgia"/>
              <a:cs typeface="Georgia"/>
              <a:sym typeface="Georgia"/>
            </a:endParaRPr>
          </a:p>
          <a:p>
            <a:pPr marL="457200" lvl="0" indent="0" algn="l" rtl="0">
              <a:spcBef>
                <a:spcPts val="0"/>
              </a:spcBef>
              <a:spcAft>
                <a:spcPts val="0"/>
              </a:spcAft>
              <a:buNone/>
            </a:pPr>
            <a:endParaRPr sz="1500">
              <a:solidFill>
                <a:schemeClr val="lt1"/>
              </a:solidFill>
              <a:latin typeface="Georgia"/>
              <a:ea typeface="Georgia"/>
              <a:cs typeface="Georgia"/>
              <a:sym typeface="Georgia"/>
            </a:endParaRPr>
          </a:p>
          <a:p>
            <a:pPr marL="457200" lvl="0" indent="0" algn="l" rtl="0">
              <a:spcBef>
                <a:spcPts val="0"/>
              </a:spcBef>
              <a:spcAft>
                <a:spcPts val="0"/>
              </a:spcAft>
              <a:buNone/>
            </a:pPr>
            <a:endParaRPr sz="1500">
              <a:solidFill>
                <a:schemeClr val="lt1"/>
              </a:solidFill>
              <a:latin typeface="Georgia"/>
              <a:ea typeface="Georgia"/>
              <a:cs typeface="Georgia"/>
              <a:sym typeface="Georgia"/>
            </a:endParaRPr>
          </a:p>
          <a:p>
            <a:pPr marL="457200" lvl="0" indent="0" algn="l" rtl="0">
              <a:spcBef>
                <a:spcPts val="0"/>
              </a:spcBef>
              <a:spcAft>
                <a:spcPts val="0"/>
              </a:spcAft>
              <a:buNone/>
            </a:pPr>
            <a:endParaRPr sz="1500">
              <a:solidFill>
                <a:schemeClr val="lt1"/>
              </a:solidFill>
              <a:latin typeface="Georgia"/>
              <a:ea typeface="Georgia"/>
              <a:cs typeface="Georgia"/>
              <a:sym typeface="Georgia"/>
            </a:endParaRPr>
          </a:p>
          <a:p>
            <a:pPr marL="457200" lvl="0" indent="0" algn="l" rtl="0">
              <a:spcBef>
                <a:spcPts val="0"/>
              </a:spcBef>
              <a:spcAft>
                <a:spcPts val="0"/>
              </a:spcAft>
              <a:buNone/>
            </a:pPr>
            <a:endParaRPr sz="1500">
              <a:solidFill>
                <a:schemeClr val="lt1"/>
              </a:solidFill>
              <a:latin typeface="Georgia"/>
              <a:ea typeface="Georgia"/>
              <a:cs typeface="Georgia"/>
              <a:sym typeface="Georgia"/>
            </a:endParaRPr>
          </a:p>
          <a:p>
            <a:pPr marL="457200" lvl="0" indent="0" algn="l" rtl="0">
              <a:spcBef>
                <a:spcPts val="0"/>
              </a:spcBef>
              <a:spcAft>
                <a:spcPts val="0"/>
              </a:spcAft>
              <a:buNone/>
            </a:pPr>
            <a:endParaRPr sz="1500">
              <a:solidFill>
                <a:schemeClr val="lt1"/>
              </a:solidFill>
              <a:latin typeface="Georgia"/>
              <a:ea typeface="Georgia"/>
              <a:cs typeface="Georgia"/>
              <a:sym typeface="Georgia"/>
            </a:endParaRPr>
          </a:p>
          <a:p>
            <a:pPr marL="457200" lvl="0" indent="0" algn="l" rtl="0">
              <a:spcBef>
                <a:spcPts val="0"/>
              </a:spcBef>
              <a:spcAft>
                <a:spcPts val="0"/>
              </a:spcAft>
              <a:buNone/>
            </a:pPr>
            <a:endParaRPr sz="1500">
              <a:solidFill>
                <a:schemeClr val="lt1"/>
              </a:solidFill>
              <a:latin typeface="Georgia"/>
              <a:ea typeface="Georgia"/>
              <a:cs typeface="Georgia"/>
              <a:sym typeface="Georgia"/>
            </a:endParaRPr>
          </a:p>
          <a:p>
            <a:pPr marL="457200" lvl="0" indent="0" algn="l" rtl="0">
              <a:spcBef>
                <a:spcPts val="0"/>
              </a:spcBef>
              <a:spcAft>
                <a:spcPts val="0"/>
              </a:spcAft>
              <a:buNone/>
            </a:pPr>
            <a:endParaRPr sz="1500">
              <a:solidFill>
                <a:schemeClr val="lt1"/>
              </a:solidFill>
              <a:latin typeface="Georgia"/>
              <a:ea typeface="Georgia"/>
              <a:cs typeface="Georgia"/>
              <a:sym typeface="Georgia"/>
            </a:endParaRPr>
          </a:p>
          <a:p>
            <a:pPr marL="457200" lvl="0" indent="0" algn="l" rtl="0">
              <a:spcBef>
                <a:spcPts val="0"/>
              </a:spcBef>
              <a:spcAft>
                <a:spcPts val="0"/>
              </a:spcAft>
              <a:buNone/>
            </a:pPr>
            <a:r>
              <a:rPr lang="en-GB" sz="1500">
                <a:solidFill>
                  <a:schemeClr val="lt1"/>
                </a:solidFill>
                <a:latin typeface="Georgia"/>
                <a:ea typeface="Georgia"/>
                <a:cs typeface="Georgia"/>
                <a:sym typeface="Georgia"/>
              </a:rPr>
              <a:t> ACCIDENT LEVEL - 3                                                                    ACCIDENT LEVEL - 4</a:t>
            </a:r>
            <a:endParaRPr sz="1500">
              <a:solidFill>
                <a:schemeClr val="lt1"/>
              </a:solidFill>
              <a:latin typeface="Georgia"/>
              <a:ea typeface="Georgia"/>
              <a:cs typeface="Georgia"/>
              <a:sym typeface="Georgia"/>
            </a:endParaRPr>
          </a:p>
          <a:p>
            <a:pPr marL="457200" lvl="0" indent="0" algn="l" rtl="0">
              <a:spcBef>
                <a:spcPts val="0"/>
              </a:spcBef>
              <a:spcAft>
                <a:spcPts val="0"/>
              </a:spcAft>
              <a:buNone/>
            </a:pPr>
            <a:endParaRPr sz="1500">
              <a:solidFill>
                <a:schemeClr val="lt1"/>
              </a:solidFill>
              <a:latin typeface="Georgia"/>
              <a:ea typeface="Georgia"/>
              <a:cs typeface="Georgia"/>
              <a:sym typeface="Georgia"/>
            </a:endParaRPr>
          </a:p>
          <a:p>
            <a:pPr marL="457200" lvl="0" indent="0" algn="l" rtl="0">
              <a:spcBef>
                <a:spcPts val="0"/>
              </a:spcBef>
              <a:spcAft>
                <a:spcPts val="0"/>
              </a:spcAft>
              <a:buNone/>
            </a:pPr>
            <a:endParaRPr sz="1500">
              <a:solidFill>
                <a:schemeClr val="lt1"/>
              </a:solidFill>
              <a:latin typeface="Georgia"/>
              <a:ea typeface="Georgia"/>
              <a:cs typeface="Georgia"/>
              <a:sym typeface="Georgia"/>
            </a:endParaRPr>
          </a:p>
          <a:p>
            <a:pPr marL="0" lvl="0" indent="0" algn="l" rtl="0">
              <a:spcBef>
                <a:spcPts val="0"/>
              </a:spcBef>
              <a:spcAft>
                <a:spcPts val="0"/>
              </a:spcAft>
              <a:buNone/>
            </a:pPr>
            <a:endParaRPr sz="1500">
              <a:solidFill>
                <a:schemeClr val="lt1"/>
              </a:solidFill>
              <a:latin typeface="Georgia"/>
              <a:ea typeface="Georgia"/>
              <a:cs typeface="Georgia"/>
              <a:sym typeface="Georgia"/>
            </a:endParaRPr>
          </a:p>
          <a:p>
            <a:pPr marL="0" lvl="0" indent="0" algn="l" rtl="0">
              <a:spcBef>
                <a:spcPts val="0"/>
              </a:spcBef>
              <a:spcAft>
                <a:spcPts val="0"/>
              </a:spcAft>
              <a:buNone/>
            </a:pPr>
            <a:endParaRPr sz="1500">
              <a:solidFill>
                <a:schemeClr val="lt1"/>
              </a:solidFill>
              <a:latin typeface="Georgia"/>
              <a:ea typeface="Georgia"/>
              <a:cs typeface="Georgia"/>
              <a:sym typeface="Georgia"/>
            </a:endParaRPr>
          </a:p>
          <a:p>
            <a:pPr marL="0" lvl="0" indent="0" algn="l" rtl="0">
              <a:spcBef>
                <a:spcPts val="0"/>
              </a:spcBef>
              <a:spcAft>
                <a:spcPts val="0"/>
              </a:spcAft>
              <a:buNone/>
            </a:pPr>
            <a:endParaRPr sz="1500">
              <a:solidFill>
                <a:schemeClr val="lt1"/>
              </a:solidFill>
              <a:latin typeface="Georgia"/>
              <a:ea typeface="Georgia"/>
              <a:cs typeface="Georgia"/>
              <a:sym typeface="Georgia"/>
            </a:endParaRPr>
          </a:p>
          <a:p>
            <a:pPr marL="0" lvl="0" indent="0" algn="l" rtl="0">
              <a:spcBef>
                <a:spcPts val="0"/>
              </a:spcBef>
              <a:spcAft>
                <a:spcPts val="0"/>
              </a:spcAft>
              <a:buNone/>
            </a:pPr>
            <a:endParaRPr sz="1500">
              <a:solidFill>
                <a:schemeClr val="lt1"/>
              </a:solidFill>
              <a:latin typeface="Georgia"/>
              <a:ea typeface="Georgia"/>
              <a:cs typeface="Georgia"/>
              <a:sym typeface="Georgia"/>
            </a:endParaRPr>
          </a:p>
          <a:p>
            <a:pPr marL="0" lvl="0" indent="0" algn="l" rtl="0">
              <a:spcBef>
                <a:spcPts val="0"/>
              </a:spcBef>
              <a:spcAft>
                <a:spcPts val="0"/>
              </a:spcAft>
              <a:buNone/>
            </a:pPr>
            <a:endParaRPr sz="1500">
              <a:solidFill>
                <a:schemeClr val="lt1"/>
              </a:solidFill>
              <a:latin typeface="Georgia"/>
              <a:ea typeface="Georgia"/>
              <a:cs typeface="Georgia"/>
              <a:sym typeface="Georgia"/>
            </a:endParaRPr>
          </a:p>
          <a:p>
            <a:pPr marL="0" lvl="0" indent="0" algn="l" rtl="0">
              <a:spcBef>
                <a:spcPts val="0"/>
              </a:spcBef>
              <a:spcAft>
                <a:spcPts val="0"/>
              </a:spcAft>
              <a:buNone/>
            </a:pPr>
            <a:endParaRPr sz="1500">
              <a:solidFill>
                <a:schemeClr val="lt1"/>
              </a:solidFill>
              <a:latin typeface="Georgia"/>
              <a:ea typeface="Georgia"/>
              <a:cs typeface="Georgia"/>
              <a:sym typeface="Georgia"/>
            </a:endParaRPr>
          </a:p>
        </p:txBody>
      </p:sp>
      <p:pic>
        <p:nvPicPr>
          <p:cNvPr id="180" name="Google Shape;180;p20"/>
          <p:cNvPicPr preferRelativeResize="0"/>
          <p:nvPr/>
        </p:nvPicPr>
        <p:blipFill>
          <a:blip r:embed="rId3">
            <a:alphaModFix/>
          </a:blip>
          <a:stretch>
            <a:fillRect/>
          </a:stretch>
        </p:blipFill>
        <p:spPr>
          <a:xfrm>
            <a:off x="145775" y="1096788"/>
            <a:ext cx="3404701" cy="1725775"/>
          </a:xfrm>
          <a:prstGeom prst="rect">
            <a:avLst/>
          </a:prstGeom>
          <a:noFill/>
          <a:ln>
            <a:noFill/>
          </a:ln>
        </p:spPr>
      </p:pic>
      <p:pic>
        <p:nvPicPr>
          <p:cNvPr id="181" name="Google Shape;181;p20"/>
          <p:cNvPicPr preferRelativeResize="0"/>
          <p:nvPr/>
        </p:nvPicPr>
        <p:blipFill>
          <a:blip r:embed="rId4">
            <a:alphaModFix/>
          </a:blip>
          <a:stretch>
            <a:fillRect/>
          </a:stretch>
        </p:blipFill>
        <p:spPr>
          <a:xfrm>
            <a:off x="5337775" y="1035224"/>
            <a:ext cx="3404701" cy="1725754"/>
          </a:xfrm>
          <a:prstGeom prst="rect">
            <a:avLst/>
          </a:prstGeom>
          <a:noFill/>
          <a:ln>
            <a:noFill/>
          </a:ln>
        </p:spPr>
      </p:pic>
      <p:pic>
        <p:nvPicPr>
          <p:cNvPr id="182" name="Google Shape;182;p20"/>
          <p:cNvPicPr preferRelativeResize="0"/>
          <p:nvPr/>
        </p:nvPicPr>
        <p:blipFill>
          <a:blip r:embed="rId5">
            <a:alphaModFix/>
          </a:blip>
          <a:stretch>
            <a:fillRect/>
          </a:stretch>
        </p:blipFill>
        <p:spPr>
          <a:xfrm>
            <a:off x="145775" y="3211225"/>
            <a:ext cx="3647649" cy="1848917"/>
          </a:xfrm>
          <a:prstGeom prst="rect">
            <a:avLst/>
          </a:prstGeom>
          <a:noFill/>
          <a:ln>
            <a:noFill/>
          </a:ln>
        </p:spPr>
      </p:pic>
      <p:pic>
        <p:nvPicPr>
          <p:cNvPr id="183" name="Google Shape;183;p20"/>
          <p:cNvPicPr preferRelativeResize="0"/>
          <p:nvPr/>
        </p:nvPicPr>
        <p:blipFill>
          <a:blip r:embed="rId5">
            <a:alphaModFix/>
          </a:blip>
          <a:stretch>
            <a:fillRect/>
          </a:stretch>
        </p:blipFill>
        <p:spPr>
          <a:xfrm>
            <a:off x="5421104" y="3232350"/>
            <a:ext cx="3564321" cy="1806675"/>
          </a:xfrm>
          <a:prstGeom prst="rect">
            <a:avLst/>
          </a:prstGeom>
          <a:noFill/>
          <a:ln>
            <a:noFill/>
          </a:ln>
        </p:spPr>
      </p:pic>
    </p:spTree>
    <p:extLst>
      <p:ext uri="{BB962C8B-B14F-4D97-AF65-F5344CB8AC3E}">
        <p14:creationId xmlns:p14="http://schemas.microsoft.com/office/powerpoint/2010/main" val="2277925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0"/>
          <p:cNvSpPr txBox="1"/>
          <p:nvPr/>
        </p:nvSpPr>
        <p:spPr>
          <a:xfrm>
            <a:off x="145775" y="208250"/>
            <a:ext cx="8881500" cy="48519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GB" sz="1500" dirty="0">
                <a:solidFill>
                  <a:schemeClr val="lt1"/>
                </a:solidFill>
                <a:latin typeface="Georgia"/>
                <a:ea typeface="Georgia"/>
                <a:cs typeface="Georgia"/>
                <a:sym typeface="Georgia"/>
              </a:rPr>
              <a:t>ACCIDENT LEVEL - 5</a:t>
            </a:r>
            <a:endParaRPr sz="1500" dirty="0">
              <a:solidFill>
                <a:schemeClr val="lt1"/>
              </a:solidFill>
              <a:latin typeface="Georgia"/>
              <a:ea typeface="Georgia"/>
              <a:cs typeface="Georgia"/>
              <a:sym typeface="Georgia"/>
            </a:endParaRPr>
          </a:p>
          <a:p>
            <a:pPr marL="457200" lvl="0" indent="0" algn="l" rtl="0">
              <a:spcBef>
                <a:spcPts val="0"/>
              </a:spcBef>
              <a:spcAft>
                <a:spcPts val="0"/>
              </a:spcAft>
              <a:buNone/>
            </a:pPr>
            <a:endParaRPr lang="en-IN" sz="1500" dirty="0">
              <a:solidFill>
                <a:schemeClr val="lt1"/>
              </a:solidFill>
              <a:latin typeface="Georgia"/>
              <a:ea typeface="Georgia"/>
              <a:cs typeface="Georgia"/>
              <a:sym typeface="Georgia"/>
            </a:endParaRPr>
          </a:p>
          <a:p>
            <a:pPr marL="457200" lvl="0" indent="0" algn="l" rtl="0">
              <a:spcBef>
                <a:spcPts val="0"/>
              </a:spcBef>
              <a:spcAft>
                <a:spcPts val="0"/>
              </a:spcAft>
              <a:buNone/>
            </a:pPr>
            <a:endParaRPr lang="en-IN" sz="1500" dirty="0">
              <a:solidFill>
                <a:schemeClr val="lt1"/>
              </a:solidFill>
              <a:latin typeface="Georgia"/>
              <a:ea typeface="Georgia"/>
              <a:cs typeface="Georgia"/>
              <a:sym typeface="Georgia"/>
            </a:endParaRPr>
          </a:p>
          <a:p>
            <a:pPr marL="457200" lvl="0" indent="0" algn="l" rtl="0">
              <a:spcBef>
                <a:spcPts val="0"/>
              </a:spcBef>
              <a:spcAft>
                <a:spcPts val="0"/>
              </a:spcAft>
              <a:buNone/>
            </a:pPr>
            <a:endParaRPr sz="1500" dirty="0">
              <a:solidFill>
                <a:schemeClr val="lt1"/>
              </a:solidFill>
              <a:latin typeface="Georgia"/>
              <a:ea typeface="Georgia"/>
              <a:cs typeface="Georgia"/>
              <a:sym typeface="Georgia"/>
            </a:endParaRPr>
          </a:p>
          <a:p>
            <a:pPr marL="457200" lvl="0" indent="0" algn="l" rtl="0">
              <a:spcBef>
                <a:spcPts val="0"/>
              </a:spcBef>
              <a:spcAft>
                <a:spcPts val="0"/>
              </a:spcAft>
              <a:buNone/>
            </a:pPr>
            <a:endParaRPr sz="1500" dirty="0">
              <a:solidFill>
                <a:schemeClr val="lt1"/>
              </a:solidFill>
              <a:latin typeface="Georgia"/>
              <a:ea typeface="Georgia"/>
              <a:cs typeface="Georgia"/>
              <a:sym typeface="Georgia"/>
            </a:endParaRPr>
          </a:p>
          <a:p>
            <a:pPr marL="457200" lvl="0" indent="0" algn="l" rtl="0">
              <a:spcBef>
                <a:spcPts val="0"/>
              </a:spcBef>
              <a:spcAft>
                <a:spcPts val="0"/>
              </a:spcAft>
              <a:buNone/>
            </a:pPr>
            <a:endParaRPr sz="1500" dirty="0">
              <a:solidFill>
                <a:schemeClr val="lt1"/>
              </a:solidFill>
              <a:latin typeface="Georgia"/>
              <a:ea typeface="Georgia"/>
              <a:cs typeface="Georgia"/>
              <a:sym typeface="Georgia"/>
            </a:endParaRPr>
          </a:p>
          <a:p>
            <a:pPr marL="457200" lvl="0" indent="0" algn="l" rtl="0">
              <a:spcBef>
                <a:spcPts val="0"/>
              </a:spcBef>
              <a:spcAft>
                <a:spcPts val="0"/>
              </a:spcAft>
              <a:buNone/>
            </a:pPr>
            <a:endParaRPr sz="1500" dirty="0">
              <a:solidFill>
                <a:schemeClr val="lt1"/>
              </a:solidFill>
              <a:latin typeface="Georgia"/>
              <a:ea typeface="Georgia"/>
              <a:cs typeface="Georgia"/>
              <a:sym typeface="Georgia"/>
            </a:endParaRPr>
          </a:p>
          <a:p>
            <a:pPr marL="457200" lvl="0" indent="0" algn="l" rtl="0">
              <a:spcBef>
                <a:spcPts val="0"/>
              </a:spcBef>
              <a:spcAft>
                <a:spcPts val="0"/>
              </a:spcAft>
              <a:buNone/>
            </a:pPr>
            <a:r>
              <a:rPr lang="en-GB" sz="1500" dirty="0">
                <a:solidFill>
                  <a:schemeClr val="lt1"/>
                </a:solidFill>
                <a:latin typeface="Georgia"/>
                <a:ea typeface="Georgia"/>
                <a:cs typeface="Georgia"/>
                <a:sym typeface="Georgia"/>
              </a:rPr>
              <a:t>					OVERALL  </a:t>
            </a:r>
            <a:r>
              <a:rPr lang="en-IN" sz="1500" dirty="0">
                <a:solidFill>
                  <a:schemeClr val="lt1"/>
                </a:solidFill>
                <a:latin typeface="Georgia"/>
                <a:ea typeface="Georgia"/>
                <a:cs typeface="Georgia"/>
                <a:sym typeface="Georgia"/>
              </a:rPr>
              <a:t>WORD CLOUD</a:t>
            </a:r>
          </a:p>
          <a:p>
            <a:pPr marL="457200" lvl="0" indent="0" algn="l" rtl="0">
              <a:spcBef>
                <a:spcPts val="0"/>
              </a:spcBef>
              <a:spcAft>
                <a:spcPts val="0"/>
              </a:spcAft>
              <a:buNone/>
            </a:pPr>
            <a:endParaRPr lang="en-IN" sz="1500" dirty="0">
              <a:solidFill>
                <a:schemeClr val="lt1"/>
              </a:solidFill>
              <a:latin typeface="Georgia"/>
              <a:ea typeface="Georgia"/>
              <a:cs typeface="Georgia"/>
              <a:sym typeface="Georgia"/>
            </a:endParaRPr>
          </a:p>
          <a:p>
            <a:pPr marL="457200" lvl="0" indent="0" algn="l" rtl="0">
              <a:spcBef>
                <a:spcPts val="0"/>
              </a:spcBef>
              <a:spcAft>
                <a:spcPts val="0"/>
              </a:spcAft>
              <a:buNone/>
            </a:pPr>
            <a:endParaRPr sz="1500" dirty="0">
              <a:solidFill>
                <a:schemeClr val="lt1"/>
              </a:solidFill>
              <a:latin typeface="Georgia"/>
              <a:ea typeface="Georgia"/>
              <a:cs typeface="Georgia"/>
              <a:sym typeface="Georgia"/>
            </a:endParaRPr>
          </a:p>
        </p:txBody>
      </p:sp>
      <p:pic>
        <p:nvPicPr>
          <p:cNvPr id="3" name="Picture 2">
            <a:extLst>
              <a:ext uri="{FF2B5EF4-FFF2-40B4-BE49-F238E27FC236}">
                <a16:creationId xmlns:a16="http://schemas.microsoft.com/office/drawing/2014/main" id="{28C3C7DD-774F-4A9D-E134-B0768D1BD455}"/>
              </a:ext>
            </a:extLst>
          </p:cNvPr>
          <p:cNvPicPr>
            <a:picLocks noChangeAspect="1"/>
          </p:cNvPicPr>
          <p:nvPr/>
        </p:nvPicPr>
        <p:blipFill>
          <a:blip r:embed="rId3"/>
          <a:stretch>
            <a:fillRect/>
          </a:stretch>
        </p:blipFill>
        <p:spPr>
          <a:xfrm>
            <a:off x="4071937" y="2578893"/>
            <a:ext cx="4686300" cy="2334145"/>
          </a:xfrm>
          <a:prstGeom prst="rect">
            <a:avLst/>
          </a:prstGeom>
        </p:spPr>
      </p:pic>
      <p:pic>
        <p:nvPicPr>
          <p:cNvPr id="5" name="Picture 4">
            <a:extLst>
              <a:ext uri="{FF2B5EF4-FFF2-40B4-BE49-F238E27FC236}">
                <a16:creationId xmlns:a16="http://schemas.microsoft.com/office/drawing/2014/main" id="{6EFEDDE9-5B97-637E-6DB0-D254641D5D6E}"/>
              </a:ext>
            </a:extLst>
          </p:cNvPr>
          <p:cNvPicPr>
            <a:picLocks noChangeAspect="1"/>
          </p:cNvPicPr>
          <p:nvPr/>
        </p:nvPicPr>
        <p:blipFill>
          <a:blip r:embed="rId4"/>
          <a:stretch>
            <a:fillRect/>
          </a:stretch>
        </p:blipFill>
        <p:spPr>
          <a:xfrm>
            <a:off x="478174" y="807718"/>
            <a:ext cx="3268507" cy="1612169"/>
          </a:xfrm>
          <a:prstGeom prst="rect">
            <a:avLst/>
          </a:prstGeom>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2247</Words>
  <Application>Microsoft Office PowerPoint</Application>
  <PresentationFormat>On-screen Show (16:9)</PresentationFormat>
  <Paragraphs>476</Paragraphs>
  <Slides>35</Slides>
  <Notes>33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Montserrat</vt:lpstr>
      <vt:lpstr>Lato</vt:lpstr>
      <vt:lpstr>Georgia</vt:lpstr>
      <vt:lpstr>Roboto Black</vt:lpstr>
      <vt:lpstr>Focus</vt:lpstr>
      <vt:lpstr>Final  Report  for Capstone Project</vt:lpstr>
      <vt:lpstr>Domain:  NLP based Chatbot on Industrial Safety.  Context:  The database comes from one of the biggest industry in Brazil and in the world. It is an urgent need for industries/companies around the globe to understand why employees still suffer some injuries/accidents in plants. Sometimes they also die in such environment.  DATA DESCRIPTION: This The database is basically records of accidents from 12 different plants in 03 different countries which every line in the data is an occurrence of an accident.  Columns description:           ‣ Data: timestamp or time/date information            ‣ Countries: which country the accident occurred (anonymised)         ‣ Local: the city where the manufacturing plant is located (anonymised)         ‣ Industry sector: which sector the plant belongs to         ‣ Accident level: from I to VI, it registers how severe was the accident (I means not severe   but VI means very severe)        ‣ Potential Accident Level: Depending on the Accident Level, the database also registers how severe the accident could have been (due to other factors involved in the accident)         ‣ Gender: if the person is male of female         ‣ Employee or Third Party: if the injured person is an employee or a third party         ‣ Critical Risk: some description of the risk involved in the accident         ‣ Description: Detailed description of how the accident happened.    </vt:lpstr>
      <vt:lpstr>Load And Import Data: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Report  for Capstone Project</dc:title>
  <cp:lastModifiedBy>Surajit Pal</cp:lastModifiedBy>
  <cp:revision>3</cp:revision>
  <dcterms:modified xsi:type="dcterms:W3CDTF">2022-07-28T15:30:35Z</dcterms:modified>
</cp:coreProperties>
</file>